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9"/>
  </p:notesMasterIdLst>
  <p:handoutMasterIdLst>
    <p:handoutMasterId r:id="rId30"/>
  </p:handoutMasterIdLst>
  <p:sldIdLst>
    <p:sldId id="952" r:id="rId2"/>
    <p:sldId id="958" r:id="rId3"/>
    <p:sldId id="978" r:id="rId4"/>
    <p:sldId id="968" r:id="rId5"/>
    <p:sldId id="973" r:id="rId6"/>
    <p:sldId id="972" r:id="rId7"/>
    <p:sldId id="974" r:id="rId8"/>
    <p:sldId id="975" r:id="rId9"/>
    <p:sldId id="976" r:id="rId10"/>
    <p:sldId id="977" r:id="rId11"/>
    <p:sldId id="969" r:id="rId12"/>
    <p:sldId id="979" r:id="rId13"/>
    <p:sldId id="983" r:id="rId14"/>
    <p:sldId id="982" r:id="rId15"/>
    <p:sldId id="981" r:id="rId16"/>
    <p:sldId id="980" r:id="rId17"/>
    <p:sldId id="984" r:id="rId18"/>
    <p:sldId id="985" r:id="rId19"/>
    <p:sldId id="986" r:id="rId20"/>
    <p:sldId id="987" r:id="rId21"/>
    <p:sldId id="988" r:id="rId22"/>
    <p:sldId id="989" r:id="rId23"/>
    <p:sldId id="990" r:id="rId24"/>
    <p:sldId id="991" r:id="rId25"/>
    <p:sldId id="992" r:id="rId26"/>
    <p:sldId id="993" r:id="rId27"/>
    <p:sldId id="967" r:id="rId28"/>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Nunito Sans" pitchFamily="2" charset="0"/>
      <p:regular r:id="rId35"/>
      <p:bold r:id="rId36"/>
      <p:italic r:id="rId37"/>
      <p:boldItalic r:id="rId38"/>
    </p:embeddedFont>
    <p:embeddedFont>
      <p:font typeface="Nunito Sans Light" panose="020F0302020204030204" pitchFamily="34" charset="0"/>
      <p:regular r:id="rId39"/>
      <p:italic r:id="rId40"/>
    </p:embeddedFont>
    <p:embeddedFont>
      <p:font typeface="Trebuchet MS" panose="020B0703020202090204" pitchFamily="34" charset="0"/>
      <p:regular r:id="rId41"/>
      <p:bold r:id="rId42"/>
      <p:italic r:id="rId43"/>
      <p:boldItalic r:id="rId4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8" autoAdjust="0"/>
    <p:restoredTop sz="71901"/>
  </p:normalViewPr>
  <p:slideViewPr>
    <p:cSldViewPr snapToGrid="0" showGuides="1">
      <p:cViewPr varScale="1">
        <p:scale>
          <a:sx n="87" d="100"/>
          <a:sy n="87" d="100"/>
        </p:scale>
        <p:origin x="256" y="184"/>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800" dirty="0">
                <a:effectLst/>
                <a:latin typeface="Times New Roman" panose="02020603050405020304" pitchFamily="18" charset="0"/>
                <a:ea typeface="Calibri" panose="020F0502020204030204" pitchFamily="34" charset="0"/>
              </a:rPr>
              <a:t>Первый элемент, который нам нужно обсудить, - это плата разработки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ru-RU" sz="1800" dirty="0">
                <a:effectLst/>
                <a:latin typeface="Times New Roman" panose="02020603050405020304" pitchFamily="18" charset="0"/>
                <a:ea typeface="Calibri" panose="020F0502020204030204" pitchFamily="34" charset="0"/>
              </a:rPr>
              <a:t>, оснащенная микроконтроллером </a:t>
            </a:r>
            <a:r>
              <a:rPr lang="en-US" sz="1800" dirty="0" err="1">
                <a:effectLst/>
                <a:latin typeface="Times New Roman" panose="02020603050405020304" pitchFamily="18" charset="0"/>
                <a:ea typeface="Calibri" panose="020F0502020204030204" pitchFamily="34" charset="0"/>
              </a:rPr>
              <a:t>SiFive</a:t>
            </a:r>
            <a:r>
              <a:rPr lang="ru-RU" sz="1800" dirty="0">
                <a:effectLst/>
                <a:latin typeface="Times New Roman" panose="02020603050405020304" pitchFamily="18" charset="0"/>
                <a:ea typeface="Calibri" panose="020F0502020204030204" pitchFamily="34" charset="0"/>
              </a:rPr>
              <a:t>, или </a:t>
            </a:r>
            <a:r>
              <a:rPr lang="en-US" sz="1800" dirty="0">
                <a:effectLst/>
                <a:latin typeface="Times New Roman" panose="02020603050405020304" pitchFamily="18" charset="0"/>
                <a:ea typeface="Calibri" panose="020F0502020204030204" pitchFamily="34" charset="0"/>
              </a:rPr>
              <a:t>MCU</a:t>
            </a:r>
            <a:r>
              <a:rPr lang="ru-RU" sz="1800" dirty="0">
                <a:effectLst/>
                <a:latin typeface="Times New Roman" panose="02020603050405020304" pitchFamily="18" charset="0"/>
                <a:ea typeface="Calibri" panose="020F0502020204030204" pitchFamily="34" charset="0"/>
              </a:rPr>
              <a:t>. Вот подробное изображение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en-RU" dirty="0">
                <a:effectLst/>
              </a:rPr>
              <a:t> </a:t>
            </a:r>
          </a:p>
          <a:p>
            <a:pPr indent="457200"/>
            <a:r>
              <a:rPr lang="ru-RU" sz="1800" dirty="0">
                <a:effectLst/>
                <a:latin typeface="Times New Roman" panose="02020603050405020304" pitchFamily="18" charset="0"/>
                <a:ea typeface="Calibri" panose="020F0502020204030204" pitchFamily="34" charset="0"/>
              </a:rPr>
              <a:t>Одной из главных особенностей этой платы является то, что она не содержит большого количества аппаратных средств вокруг микроконтроллера, поэтому вы можете сосредоточиться на создании собственных приложений, используя то оборудование, которое вы выберете для подключения к плате. Это идеальный тип микроконтроллерной платформы для обучения. </a:t>
            </a:r>
            <a:endParaRPr lang="en-US" sz="1800" dirty="0">
              <a:effectLst/>
              <a:latin typeface="Times New Roman" panose="02020603050405020304" pitchFamily="18" charset="0"/>
              <a:ea typeface="Calibri" panose="020F0502020204030204" pitchFamily="34"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Самый большой чип на плате - это не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Kinetis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ARM Cortex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MCU</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используемый в качестве интерфейса программирования для обеспечения бесшовного интерфейса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передачи ваших приложений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второй по величине чип на плате, с буквой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внутри пятиугольника (это логотип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который основан на очень популярном процессорном ядре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Возвращаясь к коду, давайте посмотрим на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driver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снова: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__metal_driver_sifive_gpio0_enable_output(struct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source)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base = __metal_driver_sifive_gpio0_base(</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__METAL_ACCESS_ONCE((__metal_io_u32 *)(base + METAL_SIFIVE_GPIO0_OUTPUT_EN)) |= source;</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 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будете следовать объявлению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base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METAL_SIFIVE_GPIO0_OUTPUT_EN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 в конечном итоге найдете их макроопределения в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/install/include/metal/machine/</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platform.h</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From gpio@10012000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METAL_SIFIVE_GPIO0_10012000_BASE_ADDRESS 268509184UL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METAL_SIFIVE_GPIO0_0_BASE_ADDRESS 268509184UL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METAL_SIFIVE_GPIO0_10012000_SIZE 4096UL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METAL_SIFIVE_GPIO0_0_SIZE 4096UL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METAL_SIFIVE_GPIO0_VALUE 0UL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METAL_SIFIVE_GPIO0_INPUT_EN 4UL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METAL_SIFIVE_GPIO0_OUTPUT_EN 8UL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METAL_SIFIVE_GPIO0_PORT 12UL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METAL_SIFIVE_GPIO0_PUE 16UL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METAL_SIFIVE_GPIO0_DS 20UL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METAL_SIFIVE_GPIO0_RISE_IE 24UL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METAL_SIFIVE_GPIO0_RISE_IP 28UL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METAL_SIFIVE_GPIO0_FALL_IE 32UL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METAL_SIFIVE_GPIO0_FALL_IP 36UL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METAL_SIFIVE_GPIO0_HIGH_IE 40UL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METAL_SIFIVE_GPIO0_HIGH_IP 44UL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METAL_SIFIVE_GPIO0_LOW_IE 48UL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METAL_SIFIVE_GPIO0_LOW_IP 52UL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METAL_SIFIVE_GPIO0_IOF_EN 56UL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METAL_SIFIVE_GPIO0_IOF_SEL 60UL</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METAL_SIFIVE_GPIO0_OUT_XOR 64UL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этом коде первым определением является значение, присвоенное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base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его длинное десятичное число равно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10012000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Вторая группа определений - это смещения регистра конфигурации.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четвертый.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inherit"/>
                <a:ea typeface="Calibri" panose="020F0502020204030204" pitchFamily="34" charset="0"/>
                <a:cs typeface="Times New Roman" panose="02020603050405020304" pitchFamily="18" charset="0"/>
              </a:rPr>
              <a:t> Если вы вернетесь к таблицам 51 и 52 в руководстве FE310, вы увидите, что это действительно базовый адрес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inherit"/>
                <a:ea typeface="Calibri" panose="020F0502020204030204" pitchFamily="34" charset="0"/>
                <a:cs typeface="Times New Roman" panose="02020603050405020304" pitchFamily="18" charset="0"/>
              </a:rPr>
              <a:t> и смещение регистра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inherit"/>
                <a:ea typeface="Calibri" panose="020F0502020204030204" pitchFamily="34" charset="0"/>
                <a:cs typeface="Times New Roman" panose="02020603050405020304" pitchFamily="18" charset="0"/>
              </a:rPr>
              <a:t>. Вот они, для вашего удобства: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Прежде чем двигаться дальше, важно еще раз подчеркнуть следующее: вам не обязательно глубоко копаться в библиотеке, если вы чувствуете себя в ней некомфортно. Вместо этого вы можете сидеть сложа руки и наблюдать.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увидим краткое описание процесса, который мы только что прошли. Это также более здравый взгляд на код, который на самом деле выполняется. Этот альтернативный процесс заключается в отладке приложения по мере его запуска на плате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и раньше, мы хотим посмотреть, что происходит в строке 58</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hello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этого давайте просто откроем проект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нажмем кнопку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Об отладке проекта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Blinky</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перед запуском приложения, поставьте точку останова непосредственно перед запуском строки 58. Чтобы сделать это, перейдите к строке 58 и дважды щелкните по желобу слева, прямо над цифрой 58.</a:t>
            </a:r>
            <a:r>
              <a:rPr lang="en-US" sz="1800" dirty="0">
                <a:effectLst/>
                <a:latin typeface="inherit"/>
                <a:ea typeface="Calibri" panose="020F0502020204030204" pitchFamily="34" charset="0"/>
                <a:cs typeface="Times New Roman" panose="02020603050405020304" pitchFamily="18" charset="0"/>
              </a:rPr>
              <a:t> </a:t>
            </a:r>
            <a:endParaRPr lang="ru-RU" sz="1800" dirty="0">
              <a:effectLst/>
              <a:latin typeface="inherit"/>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inherit"/>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нажмете кнопку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Resume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запустить приложение, оно остановится непосредственно перед выполнением строки 58.</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inherit"/>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inherit"/>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80178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на следующие детали на рисунке выше: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Терминал показывает приветственное сообщение.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Выполнение находится в строке 58 в исходном коде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Разборка показывает реализацию вызова функции в виде 3 инструкций по сборке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Нажмите кнопку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Step Into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перейти внутрь 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После выполнения двух шагов вызов виртуальной функции можно найти в строке 98 из</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include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inherit"/>
                <a:ea typeface="Calibri" panose="020F0502020204030204" pitchFamily="34" charset="0"/>
                <a:cs typeface="Times New Roman" panose="02020603050405020304" pitchFamily="18" charset="0"/>
              </a:rPr>
              <a:t> </a:t>
            </a:r>
            <a:r>
              <a:rPr lang="en-RU" dirty="0">
                <a:effectLst/>
              </a:rPr>
              <a:t> </a:t>
            </a:r>
            <a:endParaRPr lang="ru-RU"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Функция</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__metal_driver_sifive_gpio0_enable_output()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при</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пошаговом</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выполнении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Первый вызов функции - это фактическая функция, которая извлекает базовый адрес. Жаль, что приходится делать это во время выполнения, когда компилятор мог бы позаботиться об этом, сэкономив бесценное процессорное время.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После возврата из функции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driver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base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на состояние приложения непосредственно перед записью 1 в интересующий бит: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27932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Напомним, что строка 61 в исходном коде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выполняет побитовую операцию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регистром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маской в параметре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source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Посмотрите на представление переменных слева: Значение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source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равно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100000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двоичном формате (маска с 1 в бите 5 и 0 в других), что именно то, что нам нужно, чтобы включить выходной буфер для вывода 5 в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Справа у нас есть множество инструкций по сборке, которые реализуют эту простую операцию. Опять же, использование функций для этого может оказаться затратным, поскольку переменные и аргументы должны быть извлечены. Этот заключительный шаг выполняется в 8 командах по сборке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Вы сосчитали все команды до этого момента?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подтвердили, что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действительно высокоактивен, засвидетельствовав это во время выполнения.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1273663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 еще более важно, весь процесс определения местоположения регистров и функций обычно выполняется компилятором один раз. Однако это не относится к библиотеке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где большинство этих функций встроены и преобразуются компилятором в код на ассемблере.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 другой стороны, это не влечет за собой значительных накладных расходов (в конечном итоге все сводится к нескольким косвенным указаниям и вызовам функций), и конечное приложение в конечном итоге получит наиболее эффективный машинный код, который может создать компилятор.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суть в том, что вам, вероятно, лучше воспользоваться библиотекой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любой другой официальной библиотекой, если уж на то пошло.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Тем не менее, давайте подумаем о создании вашего собственного кода на основе того, что мы узнали из руководства пользователя. Мы должны делать это ради максимальной эффективности и нулевой терпимости к накладным расходам.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Возьмем строку 58 в исходном файле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hello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нашего проекта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посмотрим, сможем ли мы придумать краткий фрагмент кода в качестве замены. Это функция, в которую мы углубились (дважды):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5);</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 ж, поскольку мы знаем, что хотим записать логическое значение 1 для адреса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10012008</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давайте сделаем именно это. Удалив точку прерывания из строки 58 и закомментировав эту строку, мы можем использовать следующую строку для замены: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uint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32_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10012008)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как это выглядит после добавления кода замены и точки прерывания:</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этот раз обратите внимание на разборку. Все, что для этого требуется, - это 7 инструкций по сборке. Ну, первые две команды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lui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addi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дублируются после инструкции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lw</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без видимой причины (посмотрите на команды по адресам, заканчивающимся на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xf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xf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4</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Даже с этими двумя дублированными командами это намного быстрее, чем его аналог из библиотеки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которого в финальном задании потребовалось 8 команд, плюс вся работа, которую необходимо выполнить, прежде чем перейти к этому этапу.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Возобновление выполнения приведет к тому, что светодиод будет мигать, как и раньше.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1343706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Дублированные команды представляют собой пару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lui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addi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 адресам, заканчивающимся на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xf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xf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8</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Эти 2 команды избыточны, потому что все, что они делают, - это записывают адрес регистра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первый раз это делается для того, чтобы команда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lw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извлекла значение, на которое указывает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Однако второй раз, когда эти две команды появляются в коде, должно быть, это был первый шаг реализации операции записи, так что команда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конце этой последовательности имеет адрес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несомненно, проблема оптимизации, из-за которой компилятор пропустил удаление избыточного ассемблерного кода. Чтобы повысить уровень оптимизации, вы можете открыть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debug</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release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файлы в папке </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src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слева, в зависимости от конфигурации, с которой вы создаете. В нашем случае давайте откроем</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src</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debug</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mk</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Изменение уровня оптимизации в</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debug</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mk</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вы можете видеть, уровень оптимизации равен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Измените это значение на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во всех 3 флагах, сохраните файл и перестройте его заново. Вот результирующий ассемблерный код: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это уже больше похоже на правду! Всего 4 команды для записи одного бита.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продолжаете и хотите убедить себя, что эта строка замены в исходном коде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действительно эффективна, попробуйте закомментировать ее так, чтобы там не было ни строки 58, ни строки 60. Когда вы запустите свое приложение, вы увидите, что светодиод не будет мигать. это потому, что выходной буфер никогда не был включен.</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856270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Давайте оглянемся назад на нашу однострочную альтернативную реализацию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0, 5)</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uint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32_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10012008)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 он функционален, и он преобразует его в машинный код за 4 команды. Однако это немного похоже на программирование “с ножом в лесу”. Он просто слишком строгий, непереносимый и не очень удобочитаемый. Давайте посмотрим, сможем ли мы исправить какой-либо из этих 3 недостатков.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что мы можем сделать с помощью макрофункции: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0x10012008) |= (1&lt;&lt;(x))</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Хотя с помощью этого макроса будет сгенерирован тот же ассемблерный код, он немного лучше: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Он более гибкий.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Макрос может сконфигурировать любой вывод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аргументом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Он более удобочитаем.</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Очевидно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скажет больше чем</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uint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32_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10012008)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Переносимость по-прежнему ограничена.</a:t>
            </a:r>
            <a:br>
              <a:rPr lang="ru-RU" sz="1800" b="1"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этом макросе по-прежнему отсутствуют база и смещение для изменения регистра. Все это можно сделать во время компиляции с большим количеством макросов и большим терпением. Поскольку в микроконтроллере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существует только одно устройство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макрос по-прежнему довольно хорош.</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420595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Одним из аргументов в пользу ответа “Нет” является то, что функции конфигурации, скорее всего, будут вызваны только один раз, прежде чем мы войдем в основной цикл. В этом случае накладные расходы незначительны.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Однако внутри основного цикла используются другие функции, которые могут препятствовать достижению приемлемой скорости выполнения.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Возьмем, к примеру, функцию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Эта функция используется для включения и выключения светодиода, но она проходит через цепочку функций, очень похожих на то, что мы видели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Конечно, в нашем примере задержка между вызовами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составляет 500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занимает полсекунды, поэтому использование макроса, который выполняет задание в 4 командах, не помогло бы в этом конкретном приложении. Однако, возможно, было бы хорошей идеей написать для этого макрос. На самом деле, мы напишем 2 макроса: один для установки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(записав в него 1) и один для очистки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(записав в него 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r>
              <a:rPr lang="ru-RU" sz="1800" dirty="0">
                <a:effectLst/>
                <a:latin typeface="inherit"/>
                <a:ea typeface="Calibri" panose="020F0502020204030204" pitchFamily="34" charset="0"/>
                <a:cs typeface="Times New Roman" panose="02020603050405020304" pitchFamily="18" charset="0"/>
              </a:rPr>
              <a:t>Для этого нам нужно смещение для регистра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val</a:t>
            </a:r>
            <a:r>
              <a:rPr lang="ru-RU" sz="1800" dirty="0">
                <a:effectLst/>
                <a:latin typeface="inherit"/>
                <a:ea typeface="Calibri" panose="020F0502020204030204" pitchFamily="34" charset="0"/>
                <a:cs typeface="Times New Roman" panose="02020603050405020304" pitchFamily="18" charset="0"/>
              </a:rPr>
              <a:t>, которое находится в следующей таблице, которую мы видели ранее: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можем записывать функции таким образом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Red_V_set_pin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Red_V_clear_pin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&amp;=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вы, возможно, знаете, установка битов достигается с помощью побитовой операции ИЛИ с маской с единицами в битах, которые мы хотим установить, тогда как очистка битов достигается с помощью побитовой операции И с перевернутой маской.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Заменяя вызовы функций, основной цикл выглядит следующим образом: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новое приложение работает точно так же, как и исходное приложение. Помните, что макросы работают намного быстрее, чем функции библиотеки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чтобы ответить на вопрос: да, написание ваших собственных функций или макросов может быть хорошей идеей. Просто убедитесь, что вам нужна альтернатива, и внимательно прочитайте реализацию библиотеки, чтобы убедиться, что вы выполнили все необходимые проверки безопасности.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652845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следите за оборудованием, то именно в этот момент необходимо выполнить некоторые электрические подключения. Это слегка опасно, поэтому вы должны оставаться сосредоточенными и стараться делать все как можно тщательнее и безопаснее.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0215"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несколько советов по технике безопасности при работе с оборудованием: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Снимите все украшения со своих рук и запястий. Вы же не хотите повредить свой микроконтроллер, случайно удерживая его во время ношения кольца. То же самое касается часов, браслетов и ожерелий.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Всегда работайте на изолированной поверхности. Никогда не ставьте свое оборудование на металлическую столешницу.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Мойте руки до и после прикосновения к электронным деталям, так как они могут содержать свинец или другие опасные материалы.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Всегда подключайтесь к сети при выключенном питании.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Всегда трижды проверяйте свои подключения.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сомневаешься, не делай этого.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у вас есть какие-либо вопросы, перейдите на форум курса.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solidFill>
                  <a:srgbClr val="454545"/>
                </a:solidFill>
                <a:effectLst/>
                <a:latin typeface="Times New Roman" panose="02020603050405020304" pitchFamily="18" charset="0"/>
                <a:ea typeface="Calibri" panose="020F0502020204030204" pitchFamily="34" charset="0"/>
                <a:cs typeface="Times New Roman" panose="02020603050405020304" pitchFamily="18" charset="0"/>
              </a:rPr>
              <a:t>Пайка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хотите подключить внешнее оборудование к вашему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 Thing Plus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первым шагом является припаивание разъемов к плате.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Имейте в виду, что пайка опасна по целому ряду причин: вы можете случайно обжечься, повредить паяемые детали, вдохнуть пары, вызвать пожар, и этот список можно продолжать. Вы всегда должны соблюдать все меры предосторожности при пайке.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у вас нет большого опыта пайки, возможно, вы захотите ознакомиться с руководством от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SparkFun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Electronics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1484375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3306623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dirty="0">
                <a:effectLst/>
                <a:latin typeface="Times New Roman" panose="02020603050405020304" pitchFamily="18" charset="0"/>
                <a:ea typeface="Calibri" panose="020F0502020204030204" pitchFamily="34" charset="0"/>
              </a:rPr>
              <a:t>Первый элемент, который нам нужно обсудить, - это плата разработки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ru-RU" sz="1800" dirty="0">
                <a:effectLst/>
                <a:latin typeface="Times New Roman" panose="02020603050405020304" pitchFamily="18" charset="0"/>
                <a:ea typeface="Calibri" panose="020F0502020204030204" pitchFamily="34" charset="0"/>
              </a:rPr>
              <a:t>, оснащенная микроконтроллером </a:t>
            </a:r>
            <a:r>
              <a:rPr lang="en-US" sz="1800" dirty="0" err="1">
                <a:effectLst/>
                <a:latin typeface="Times New Roman" panose="02020603050405020304" pitchFamily="18" charset="0"/>
                <a:ea typeface="Calibri" panose="020F0502020204030204" pitchFamily="34" charset="0"/>
              </a:rPr>
              <a:t>SiFive</a:t>
            </a:r>
            <a:r>
              <a:rPr lang="ru-RU" sz="1800" dirty="0">
                <a:effectLst/>
                <a:latin typeface="Times New Roman" panose="02020603050405020304" pitchFamily="18" charset="0"/>
                <a:ea typeface="Calibri" panose="020F0502020204030204" pitchFamily="34" charset="0"/>
              </a:rPr>
              <a:t>, или </a:t>
            </a:r>
            <a:r>
              <a:rPr lang="en-US" sz="1800" dirty="0">
                <a:effectLst/>
                <a:latin typeface="Times New Roman" panose="02020603050405020304" pitchFamily="18" charset="0"/>
                <a:ea typeface="Calibri" panose="020F0502020204030204" pitchFamily="34" charset="0"/>
              </a:rPr>
              <a:t>MCU</a:t>
            </a:r>
            <a:r>
              <a:rPr lang="ru-RU" sz="1800" dirty="0">
                <a:effectLst/>
                <a:latin typeface="Times New Roman" panose="02020603050405020304" pitchFamily="18" charset="0"/>
                <a:ea typeface="Calibri" panose="020F0502020204030204" pitchFamily="34" charset="0"/>
              </a:rPr>
              <a:t>. Вот подробное изображение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en-RU" dirty="0">
                <a:effectLst/>
              </a:rPr>
              <a:t> </a:t>
            </a:r>
          </a:p>
          <a:p>
            <a:r>
              <a:rPr lang="ru-RU" sz="1800" dirty="0">
                <a:effectLst/>
                <a:latin typeface="Times New Roman" panose="02020603050405020304" pitchFamily="18" charset="0"/>
                <a:ea typeface="Calibri" panose="020F0502020204030204" pitchFamily="34" charset="0"/>
              </a:rPr>
              <a:t>Одной из главных особенностей этой платы является то, что она не содержит большого количества аппаратных средств вокруг микроконтроллера, поэтому вы можете сосредоточиться на создании собственных приложений, используя то оборудование, которое вы выберете для подключения к плате. Это идеальный тип микроконтроллерной платформы для обучения. </a:t>
            </a:r>
            <a:endParaRPr lang="en-US" sz="1800" dirty="0">
              <a:effectLst/>
              <a:latin typeface="Times New Roman" panose="02020603050405020304" pitchFamily="18" charset="0"/>
              <a:ea typeface="Calibri" panose="020F0502020204030204" pitchFamily="34"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Самый большой чип на плате - это не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Kinetis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ARM Cortex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MCU</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используемый в качестве интерфейса программирования для обеспечения бесшовного интерфейса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передачи ваших приложений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второй по величине чип на плате, с буквой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внутри пятиугольника (это логотип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который основан на очень популярном процессорном ядре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RV</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Загрузка вашего приложения на плату</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когда у нас есть готовый проект, мы можем загрузить приложение на плату. Для этого у вас есть два варианта: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созданный </a:t>
            </a:r>
            <a:r>
              <a:rPr lang="en-US"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hex</a:t>
            </a:r>
            <a:r>
              <a:rPr lang="ru-RU" sz="1800" b="1" i="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файл на плату</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файл выдержит циклы отключения и будет запускаться каждый раз, когда вы нажимаете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Сброса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плате. Это автономная процедура, означающая, что плата будет запускать вашу программу, не передавая отладочные данные на компьютер.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Вариант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Загрузите приложение с помощью отладчика</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более практично, потому что вы можете сделать это, не выходя из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параметр подчиняется отладчику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Studio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 он также выдерживает циклы включения питания и выполняется самостоятельно при нажатии кнопки.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Давайте узнаем, как загрузить созданный </a:t>
            </a:r>
            <a:r>
              <a:rPr lang="en-US" sz="1800" b="1" dirty="0">
                <a:solidFill>
                  <a:srgbClr val="BA372A"/>
                </a:solidFill>
                <a:effectLst/>
                <a:latin typeface="Courier New" panose="02070309020205020404" pitchFamily="49" charset="0"/>
                <a:ea typeface="Calibri" panose="020F0502020204030204" pitchFamily="34" charset="0"/>
              </a:rPr>
              <a:t>hex</a:t>
            </a:r>
            <a:r>
              <a:rPr lang="ru-RU" sz="1800" b="1" dirty="0">
                <a:solidFill>
                  <a:srgbClr val="BA372A"/>
                </a:solidFill>
                <a:effectLst/>
                <a:latin typeface="Courier New" panose="02070309020205020404" pitchFamily="49" charset="0"/>
                <a:ea typeface="Calibri" panose="020F0502020204030204" pitchFamily="34" charset="0"/>
              </a:rPr>
              <a:t>.</a:t>
            </a:r>
            <a:r>
              <a:rPr lang="ru-RU" sz="1800" dirty="0">
                <a:effectLst/>
                <a:latin typeface="Times New Roman" panose="02020603050405020304" pitchFamily="18" charset="0"/>
                <a:ea typeface="Calibri" panose="020F0502020204030204" pitchFamily="34" charset="0"/>
              </a:rPr>
              <a:t>файл на доску. Файл находится в папке </a:t>
            </a:r>
            <a:r>
              <a:rPr lang="ru-RU" sz="1800" b="1" dirty="0">
                <a:effectLst/>
                <a:latin typeface="Courier New" panose="02070309020205020404" pitchFamily="49" charset="0"/>
                <a:ea typeface="Calibri" panose="020F0502020204030204" pitchFamily="34" charset="0"/>
              </a:rPr>
              <a:t>./</a:t>
            </a:r>
            <a:r>
              <a:rPr lang="en-US" sz="1800" b="1" dirty="0" err="1">
                <a:effectLst/>
                <a:latin typeface="Courier New" panose="02070309020205020404" pitchFamily="49" charset="0"/>
                <a:ea typeface="Calibri" panose="020F0502020204030204" pitchFamily="34" charset="0"/>
              </a:rPr>
              <a:t>src</a:t>
            </a:r>
            <a:r>
              <a:rPr lang="ru-RU" sz="1800" b="1" dirty="0">
                <a:effectLst/>
                <a:latin typeface="Courier New" panose="02070309020205020404" pitchFamily="49" charset="0"/>
                <a:ea typeface="Calibri" panose="020F0502020204030204" pitchFamily="34" charset="0"/>
              </a:rPr>
              <a:t>/</a:t>
            </a:r>
            <a:r>
              <a:rPr lang="en-US" sz="1800" b="1" dirty="0">
                <a:effectLst/>
                <a:latin typeface="Courier New" panose="02070309020205020404" pitchFamily="49" charset="0"/>
                <a:ea typeface="Calibri" panose="020F0502020204030204" pitchFamily="34" charset="0"/>
              </a:rPr>
              <a:t>debug</a:t>
            </a: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Вы можете увидеть это в </a:t>
            </a:r>
            <a:r>
              <a:rPr lang="en-US" sz="1800" dirty="0">
                <a:effectLst/>
                <a:latin typeface="Times New Roman" panose="02020603050405020304" pitchFamily="18" charset="0"/>
                <a:ea typeface="Calibri" panose="020F0502020204030204" pitchFamily="34" charset="0"/>
              </a:rPr>
              <a:t>Freedom Studio</a:t>
            </a:r>
            <a:r>
              <a:rPr lang="ru-RU" sz="1800" dirty="0">
                <a:effectLst/>
                <a:latin typeface="Times New Roman" panose="02020603050405020304" pitchFamily="18" charset="0"/>
                <a:ea typeface="Calibri" panose="020F0502020204030204" pitchFamily="34" charset="0"/>
              </a:rPr>
              <a:t> и в проводнике </a:t>
            </a:r>
            <a:r>
              <a:rPr lang="en-US" sz="1800" dirty="0">
                <a:effectLst/>
                <a:latin typeface="Times New Roman" panose="02020603050405020304" pitchFamily="18" charset="0"/>
                <a:ea typeface="Calibri" panose="020F0502020204030204" pitchFamily="34" charset="0"/>
              </a:rPr>
              <a:t>Windows</a:t>
            </a:r>
            <a:r>
              <a:rPr lang="ru-RU" sz="2800" dirty="0">
                <a:effectLst/>
                <a:latin typeface="Times New Roman" panose="02020603050405020304" pitchFamily="18" charset="0"/>
                <a:ea typeface="Calibri" panose="020F0502020204030204" pitchFamily="34" charset="0"/>
              </a:rPr>
              <a:t>.</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112980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4231305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Принципиальная схема демонстрационного приложения для ввода </a:t>
            </a:r>
            <a:r>
              <a:rPr lang="ru-RU" sz="1800" b="1" dirty="0" err="1">
                <a:effectLst/>
                <a:latin typeface="Times New Roman" panose="02020603050405020304" pitchFamily="18" charset="0"/>
                <a:ea typeface="Calibri" panose="020F0502020204030204" pitchFamily="34" charset="0"/>
                <a:cs typeface="Times New Roman" panose="02020603050405020304" pitchFamily="18" charset="0"/>
              </a:rPr>
              <a:t>пина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Кнопка 0 выключит светодиод, а кнопка 1 включит его.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Уделите минутку, чтобы обратить внимание на следующие сведения об этих кнопках: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Кнопка 0 подключена к выводу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0, а кнопка 1 подключена к выводу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Они являются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низкоактивными</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нормально открытыми кнопками, что означает, что при их нажатии на подключенные контакты вводится значение 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они не нажаты, вывод остается плавающим, поэтому для того, чтобы каждый из этих входов имел значение по умолчанию 1, требуется внутренний подтягивающий резистор.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Эти кнопки являются единственными внешними элементами платы </a:t>
            </a:r>
            <a:r>
              <a:rPr lang="en-US" sz="1800" dirty="0">
                <a:effectLst/>
                <a:latin typeface="Times New Roman" panose="02020603050405020304" pitchFamily="18" charset="0"/>
                <a:ea typeface="Calibri" panose="020F0502020204030204" pitchFamily="34" charset="0"/>
              </a:rPr>
              <a:t>Red</a:t>
            </a:r>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V Thing Plus</a:t>
            </a:r>
            <a:r>
              <a:rPr lang="ru-RU" sz="1800" dirty="0">
                <a:effectLst/>
                <a:latin typeface="Times New Roman" panose="02020603050405020304" pitchFamily="18" charset="0"/>
                <a:ea typeface="Calibri" panose="020F0502020204030204" pitchFamily="34" charset="0"/>
              </a:rPr>
              <a:t>, поэтому они будут соединены соединительными проводами и макетной платой.</a:t>
            </a:r>
            <a:r>
              <a:rPr lang="en-RU" dirty="0">
                <a:effectLst/>
              </a:rPr>
              <a:t> </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3623664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24</a:t>
            </a:fld>
            <a:endParaRPr lang="ru-RU" dirty="0"/>
          </a:p>
        </p:txBody>
      </p:sp>
    </p:spTree>
    <p:extLst>
      <p:ext uri="{BB962C8B-B14F-4D97-AF65-F5344CB8AC3E}">
        <p14:creationId xmlns:p14="http://schemas.microsoft.com/office/powerpoint/2010/main" val="673428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у нас есть наши собственные макрофункции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pullup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считывает входные контакты в качестве альтернативы функции библиотеки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библиотеке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Freedom Metal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нет функции для включения подтягивающих резисторов (по крайней мере, не в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Вот почему у нас есть макрос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pullup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этом примере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Бесконечный цикл просто проверяет значение входных контактов и соответствующим образом включает или выключает светодиод.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Продолжайте и попробуйте приложение, чтобы убедиться, что кнопки работают правильно.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25</a:t>
            </a:fld>
            <a:endParaRPr lang="ru-RU" dirty="0"/>
          </a:p>
        </p:txBody>
      </p:sp>
    </p:spTree>
    <p:extLst>
      <p:ext uri="{BB962C8B-B14F-4D97-AF65-F5344CB8AC3E}">
        <p14:creationId xmlns:p14="http://schemas.microsoft.com/office/powerpoint/2010/main" val="3246578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26</a:t>
            </a:fld>
            <a:endParaRPr lang="ru-RU" dirty="0"/>
          </a:p>
        </p:txBody>
      </p:sp>
    </p:spTree>
    <p:extLst>
      <p:ext uri="{BB962C8B-B14F-4D97-AF65-F5344CB8AC3E}">
        <p14:creationId xmlns:p14="http://schemas.microsoft.com/office/powerpoint/2010/main" val="219210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Ввод/вывод общего назначения, или сокращенно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обобщающий термин, используемый для обозначения контактов цифрового ввода/вывода в микроконтроллерах, которые доступны программисту.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следует из названия,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включает в себя входные и выходные контакты, но, что более важно, он также включает двунаправленные контакты. На самом деле, большинство выводов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являются двунаправленными, всего с несколькими выводами только для ввода или только для вывода (и для этих случаев есть веская причина).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Большинство интерфейсов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микроконтроллерах позволяют нам настраивать функциональность выводов следующими способами: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Направление передачи данных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каждого двунаправленного вывода ввода-вывода в некотором регистре конфигурации, отображаемом в память, есть бит, который позволяет вам выбрать, будет ли вывод действовать как цифровой вход или как цифровой выход. Обычно очистка этого бита (запись в него 0) делает вывод входным, а установка этого бита (запись в него 1) делает вывод выходным. По соображениям безопасности, по умолчанию, используется значение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input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Стягивающие резисторы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Поскольку входные контакты часто подключаются к цифровым переключателям, использующим либо повышающий, либо понижающий резистор, производители микроконтроллеров обычно добавляют бит в регистры конфигурации, чтобы включить или отключить использование внутренних повышающих резисторов. Эта функция сэкономит вам один резистор, что положительно скажется на бюджете, пайке, пространстве на вашей печатной плате и так далее. Это хорошее применение девиза “Если вы можете сделать это с помощью программного обеспечения, делайте это с помощью программного обеспечения”.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Выходная мощность привода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собираетесь отправлять свои выходные сигналы на другие цифровые устройства, подойдет выходная мощность по умолчанию, но иногда требуется использовать нагрузку с более высокими требованиями к току. Микроконтроллеры обычно поддерживают два режима выходной мощности: по умолчанию обычно ниже 5 мА, а режим высокой выходной мощности обычно может обеспечивать 20 мА или более. Как обычно, это настраивается с помощью бита в регистре конфигурации, где запись 1 включает режим повышенной надежности.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Поддержка прерываний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Контакты цифрового входа обычно способны генерировать прерывания. Для этого производители обычно предоставляют 2 бита на вывод в регистрах конфигурации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бит разрешения прерывания и бит флага прерывания. Мы поговорим об этом позже.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Выбор аналогового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микроконтроллеров с аналоговым вводом-выводом аналоговые выводы часто являются теми же выводами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 этой причине регистры конфигурации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предоставляют бит, позволяющий пользователю выбирать, использовать ли вывод в качестве аналогового или цифрового ввода-вывода, поскольку схема отличается. Аналоговый вход реализован с помощью аналого-цифрового преобразователя (АЦП), тогда как аналоговый выход реализован с помощью цифроаналогового преобразователя (ЦАП). Теперь, вот забавный факт: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 очень необычный микроконтроллер в том смысле, что он не поддерживает аналоговый ввод-вывод.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Альтернативные функции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Микроконтроллеры спроектированы таким образом, чтобы обеспечить гибкость. Вот почему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пины</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обычно многофункциональны. Например, в дополнение к функции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 умолчанию, вывод может использоваться в качестве последовательной линии передачи, входа таймера или аналогового выхода. Из-за этого производители предоставляют средства для выбора того, какой внутренний блок подключать к каждому контакту. Это иногда называют мультиплексированием контактов, потому что это может быть сделано с помощью аналоговых или цифровых мультиплексоров.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вызывает альтернативные функции, управляемые аппаратным обеспечением Функции ввода-вывода.</a:t>
            </a: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рассмотрим некоторые детали этой схемы. Физический контакт показан справа в виде перечеркнутого квадрата.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правый конец затемненного прямоугольника с пунктиром. Этот прямоугольник является блоком ввода/вывода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блок не имеет памяти, только 5 входов и 1 выход в названных сигналах слева от него. Вот что делают эти сигналы: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Входное значение (вывод)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единственный вывод блока ввода-вывода. Этот сигнал - это то, к чему вы получите доступ в качестве состояния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когда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настроен как входной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Этот сигнал подключается к триггеру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показан), который сопоставляется с некоторым адресом памяти с некоторым смещением в битах, к которому вы можете получить доступ с помощью программного обеспечения.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Включить ввод (вход)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на этот вход поступает логическое значение 1, состояние физического вывода реплицируется в сигнале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просто достигается с помощью элемента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эффективно позволяет считывать состояние вывода в качестве входных данных. Когда на этот вход поступает логический 0, элемент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постоянно выводит 0, эффективно заставляя сигнал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игнорировать состояние 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PUE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Включить подтягивание (вход)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этот вход управляется логическим значением 1, переключатель справа замыкается, так что подтягивающий резистор электрически подключается к контакту. Подтягивающие резисторы предназначены для установки значения входного сигнала по умолчанию, когда вывод не приводится в действие (оставлен отсоединенным или плавающим). Подтягивающие резисторы используются с цифровыми переключателями активного разряда. Эти переключатели соединяют вывод с землей или оставляют его плавающим, как мы увидим чуть позже. Обратите внимание, что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не реализованы понижающие резисторы, являющиеся альтернативой переключателям с активным напряжением, и это нормально, потому что повышающие резисторы намного популярнее, чем понижающие. Когда на этот вход поступает значение 0 (состояние по умолчанию), подтягивающее устройство отсоединяется от контакта. Нам не всегда нужен стягивающий резистор, и при ненужном использовании он может привести к потере энергии.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Выходное значение (вход)</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сигнал является логическим уровнем, который будет управлять выводом, когда он сконфигурирован как выходной.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Включение вывода (вход)</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на этот вход поступает значение 1, сигнал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реплицируется на выходе буфера. Это сигнал с высоким уровнем активности, такой же, как и все остальные. Не беспокойтесь о 2 кружочках на схеме для этого сигнала, они просто означают двойное отрицание (мы подтвердим это позже). Выходной сигнал этого буфера приводит в действие вывод изнутри микросхемы, что эффективно позволяет выводить цифровые сигналы. Из-за этого важно избегать ввода на вход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значения 1, если вы вводите вывод снаружи (как если бы это был вход). Если вы включите выход и подключите вывод извне (это включает подключение вывода к напряжению питания или заземлению), вы можете повредить выходной драйвер или внешнюю схему. Суть в том, что вы включаете этот сигнал только в том случае, если хотите настроить вывод в качестве выходного сигнала. Когда на этот вход поступает значение 0, выходной буфер отключается. Технически буфер работает в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высокоимпедансном</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состоянии, что очень похоже на электрическое отключение от контакта. Вы хотите отключить этот сигнал, чтобы настроить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качестве входного сигнала.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DS</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Мощность привода (вход)</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вход включает режим повышенной мощности выходного драйвера (буфера). Повторюсь, включение режима повышенной прочности увеличивает опасность повреждения, поэтому будьте осторожны с этим режимом.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Множество триггеров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схеме являются регистрами конфигурации для вывода. Они называются регистрами, потому что вы можете записать в них 0 или 1, и они сохранят это значение (технически, это триггеры, управляемые ребрами). Все эти регистры сопоставлены с памятью (у них есть адрес памяти и смещение в битах), и вы можете выполнять запись в них с помощью программного обеспечения. Вот что они делают: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DS</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PUE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Регистры блоков ввода-вывода для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GPIO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драйверы для 5 входных линий блока ввода-вывода для его функции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описано выше. Два почетных упоминания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показаны на схеме). Чтобы записать состояние на выходной вывод, вам нужно записать это состояние в его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OVAL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регистр, а чтобы прочитать состояние входного вывода, вам нужно прочитать его регистр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Регистр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записывается входной схемой, поэтому он доступен только для чтения.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Включение аппаратной функции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Селектор в середине схемы на самом деле является многострочным мультиплексором, который позволяет вам выбрать источник, который будет управлять входными линиями блока ввода-вывода (часто известный как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pin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-мультиплексирование). Этот селектор управляется регистром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расшифровывается как включение аппаратной функции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Его значение по умолчанию равно 0, и это заставляет селектор использовать 5 триггеров в левом верхнем углу в качестве драйверов блока ввода-вывода. Это драйверы сигналов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вывода, когда он настроен в режиме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оно равно 1, селектор будет использовать 5 сигналов, поступающих от селектора слева. Помните, что регистр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включает аппаратную функцию ввода-вывода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Другими словами, операционный блок, который может управлять выводом в качестве альтернативной функции, будет управлять сигналами блока ввода-вывода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PUE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остальными).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SEL</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Выбор аппаратной функции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Селектор слева выбирает один из двух возможных источников для 5 входных линий блока ввода-вывода. То есть, когда вы выбираете использовать альтернативную функцию для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его регистром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равным 1, регистр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позволяет вам выбрать, какую из его 2 альтернативных функций использовать. Каждая из этих функций имеет свой собственный набор из 5 конфигурационных сигналов, точно так же, как регистры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верхнем левом углу, но в зависимости от операционного модуля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SPI</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UART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т.д.), эти линии могут иметь регистры, или они могут использовать регистры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волнуйтесь, мы сделаем это в нескольких следующих примерах. Что касается входных сигналов, то, подобно приемным линиям в последовательной связи, сигнал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используется через блок синхронизации. Нет необходимости что-либо мультиплексировать, потому что эти устройства будут просто прослушивать любой сигнал, находящийся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OUT</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XOR</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Инверсия выходного сигнала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так и функции альтернативного вывода имеют возможность инвертировать выходные данные. Как вы, возможно, знаете,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-ворота справляются с этим довольно элегантно. Таким образом, регистр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OUT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управляет одним входом показанного элемента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условно инвертируя состояние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OVAL</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Установка этого регистра инвертирует выходной сигнал, в то время как очистка этого регистра оставляет выходной сигнал таким, какой он есть.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101237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Регистры конфигурации обычно имеют такой же размер, как и регистры архитектуры. Например: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микроконтроллеров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08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(первоначально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Motorola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представляет собой 8-разрядную систему, поэтому ширина регистров конфигурации составляет 8 бит.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микроконтроллеров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LPC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от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NXP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(первоначально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Philips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использует процессор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ARM Cortex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ширина которого составляет 32 бита, поэтому его регистры конфигурации также имеют ширину 32 бита (в этом случае обычно имеется много неиспользуемых битов).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solidFill>
                  <a:srgbClr val="454545"/>
                </a:solidFill>
                <a:effectLst/>
                <a:latin typeface="Times New Roman" panose="02020603050405020304" pitchFamily="18" charset="0"/>
                <a:ea typeface="Calibri" panose="020F0502020204030204" pitchFamily="34" charset="0"/>
                <a:cs typeface="Times New Roman" panose="02020603050405020304" pitchFamily="18" charset="0"/>
              </a:rPr>
              <a:t>Критерии группировки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дополнение к группировке 1-разрядных регистров конфигурации микроконтроллеры различаются по способу группировки этих битов: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микроконтроллеров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08 группирует конфигурационные регистры по их функциям побитовым образом (используя смещение бита на вывод). Например, направление данных (ввод или вывод) для каждого вывода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контролируется регистром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PTBDD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тяговые резисторы для каждого вывода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управляются регистром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PTBPE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Каждый бит в этих регистрах соответствует каждому выводу в порту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регистре направления данных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PTBDD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микроконтроллера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08 каждый бит соответствует каждому выводу в порту. Например, бит 3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PTBDD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 определяет, является ли вывод 3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входом или выходом.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Семейство микроконтроллеров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LPC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1100 группирует регистры конфигурации по выводу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 которому они принадлежат. Таким образом, если вам нужно работать с одним выводом ввода-вывода, вы можете работать с одним регистром. Все это находится в одном месте. Например, для порта 2, вывод 5, у вас есть все биты конфигурации в 32-разрядном регистре с именем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IOCON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2_5. Регистр конфигурации ввода/вывода для порта 2, вывод 5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IOCON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2_5) микроконтроллера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LPC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1114. Каждый бит соответствует другому аспекту конфигурации вывода 5 в порту 2.</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получить доступ к этим регистрам, производители сопоставляют их с адресами памяти, и все эти адреса должны быть указаны в руководстве по эксплуатации микроконтроллера. Некоторые производители указывают адреса для каждого регистра конфигурации, в то время как другие просто указывают базовый адрес устройства и смещения для его регистров. Например:</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семействе микроконтроллеров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08 регистр направления данных для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PAD</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находится по адресу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0001</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регистр включения тягового резистора для порта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PTAPE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расположен по адресу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1840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Предоставляется вся карта памяти целиком. Это правдоподобно, поскольку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08 имеет 16-разрядную адресную шину, поэтому адресуемое пространство составляет всего 64 кбайт.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Bef>
                <a:spcPts val="0"/>
              </a:spcBef>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микроконтроллере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LPC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1114 базовый адрес блока конфигурации ввода-вывода равен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40044000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регистр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IOCON</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PIO</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2_5</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имеет смещение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44</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его эффективный адрес равен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40044044</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(база плюс смещение). Указаны только основания и смещения. Это имеет смысл, поскольку системы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ARM Cortex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имеют 32-разрядную адресную шину, поэтому адресуемое пространство составляет 4 Гб.</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ngpio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ширина регистров конфигурации, поэтому, поскольку у нас доступно только 19 выводов, в этих регистрах много неиспользуемых битов.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Биты конфигурации сгруппированы по их функциям побитовым образом:</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Конфигурационные регистры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GPIO</a:t>
            </a: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 в микроконтроллере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FE</a:t>
            </a: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310</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оснащен только одним устройством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19 контактами, доступными пользователю. Все регистры конфигурации упакованы в блок, который начинается с базового адреса регистра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10012000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показано в таблице 51 руководства пользователя:</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Экземпляры устройств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микроконтроллере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310</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(Взято с руководства пользователя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размещено с разрешения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ngpio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ширина регистров конфигурации, поэтому, поскольку у нас доступно только 19 выводов, в этих регистрах много неиспользуемых битов.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Биты конфигурации сгруппированы по их функциям побитовым образом:</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Каждый бит в регистре конфигурации соответствует </a:t>
            </a:r>
            <a:r>
              <a:rPr lang="ru-RU" sz="1800" b="1" dirty="0" err="1">
                <a:effectLst/>
                <a:latin typeface="Times New Roman" panose="02020603050405020304" pitchFamily="18" charset="0"/>
                <a:ea typeface="Calibri" panose="020F0502020204030204" pitchFamily="34" charset="0"/>
                <a:cs typeface="Times New Roman" panose="02020603050405020304" pitchFamily="18" charset="0"/>
              </a:rPr>
              <a:t>пину</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в устройстве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GPIO</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Каждый 32-разрядный регистр конфигурации расположен с определенным смещением. Эти смещения указаны в таблице 52 руководства пользователя:</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Смещения и описания регистров конфигурации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GPIO</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(Взято с руководства пользователя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размещено с разрешения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Имея только одно устройство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 именем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 и базовым адресом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10012000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мы можем легко вычислить адрес каждого из его регистров конфигурации, просто добавив базовый адрес к смещению регистра. Например,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output</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_</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находится по адресу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10012008</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pue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 адресу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10012010.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 данный момент оборудования достаточно. В следующем разделе мы обсудим программное обеспечение.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83385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Двойное отрицание в строке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OE</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блока ввода-вывода</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(Взято с руководства пользователя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002, размещено с разрешения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Один из подходов заключается в изучении библиотеки, чтобы увидеть, что делает вызов 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вызов функции находится в строке 58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hello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рядом с ней). Перейдя к объявлению, вы найдете этот код в</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include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brief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Включить вывод на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param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Дескриптор интерфейса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param pin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Номер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проиндексированный начиная с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return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 если вывод успешно включен</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inline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vtable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(1 &lt;&lt; pin));</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Параметр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указателем на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Эта функция сначала проверяет, действителен ли дескриптор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а затем вызывает другую функцию с именем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которая находится в таблице виртуальных функций в дескрипторе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второй аргумент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маска, созданная путем сдвига константы 1 столько раз влево, сколько указано в аргументе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&lt;&lt;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потому, что регистр</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и практически любой другой регистр конфигурации) работает побитовым образом. Так, например, чтобы включить вывод для вывода 4 в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требуемая маска равна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&lt;&lt; 4</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или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212186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ищем реализацию 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убедиться, что она активна-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high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найти его, нам нужно проследить за структурой, к которой он принадлежит.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Вот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определение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@brief The handle for a GPIO interface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const struct 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metal_gpio_vtable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vtable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обычная практика: использовать указатель на таблицу виртуальной функции в качестве первого элемента в структуре для дескриптора. В этом случае указатель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vtable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является единственным членом структуры.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Отлично, давайте посмотрим на определение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vtable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metal_gpio_vtable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disable_input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(*input)(struct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(*output)(struct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disable_output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output_set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value);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output_clear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value);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output_toggle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value);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enable_io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 long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dest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disable_io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config_int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intr_type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clear_int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long pins,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intr_type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metal_interrupt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interrupt_controller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get_interrupt_id</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int pin);</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это все, к чему нас приведет код, потому что это таблица указателей на функции (технически таблица виртуальных функций).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найти фактические функции для модуля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нам нужно изучить конфигурационную функцию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device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которая вызывается в строке 46 (или рядом с ней)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hello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metal_gpio_get_device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Оглядываясь назад, можно сказать, что название переменной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немного неправильное, поскольку оно, по-видимому, относится к выходной строке светодиода, но это не так.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самом деле является дескриптором для всего устройства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которое содержит все функции и регистры для всех 19 контактов. Если бы мы хотели использовать другой светодиод в этом приложении, нам пришлось бы использовать ту же переменную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для ссылки на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Лучшим именем для этой переменной было бы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Двигаясь дальше, эта функция является единственной, определенной в</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freedom</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src</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Вот код: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metal_gpio_get_device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(unsigned int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device_num</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if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device_num</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&gt; __MEE_DT_MAX_GPIOS)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 NULL;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device_num</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Функция возвращает указатель на запрошенное устройство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Помните, что наш микроконтроллер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имеет только один экземпляр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которым является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 Вот почему вызов 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device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он возвращает адрес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table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определен в </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include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machine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__metal_driver_sifive_gpio0 *__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&amp;__metal_dt_gpio_10012000};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Опять же, поскольку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есть только одно устройство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этот массив содержит только один элемент, и, похоже, мы приближаемся к нему из-за его названия: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_10012000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Это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определено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/install/include/metal/machine/</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inline.h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From gpio@10012000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struct __metal_driver_sifive_gpio0 __metal_dt_gpio_10012000 =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gpio.vtable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&amp;__metal_driver_vtable_sifive_gpio0.gpio,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Мы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почти</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месте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__metal_driver_vtable_sifive_gpio0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определена в</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./freedom-metal/</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src</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/drivers/sifive_gpio0.c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__METAL_DEFINE_VTABLE(__metal_driver_vtable_sifive_gpio0) =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gpio.disable_input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__metal_driver_sifive_gpio0_disable_input,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gpio.enable_input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__metal_driver_sifive_gpio0_enable_input,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__metal_driver_sifive_gpio0_input,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__metal_driver_sifive_gpio0_output,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gpio.disable_output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__metal_driver_sifive_gpio0_disable_output,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__metal_driver_sifive_gpio0_enable_output,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gpio.output_set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__metal_driver_sifive_gpio0_output_set,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gpio.output_clear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__metal_driver_sifive_gpio0_output_clear,</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gpio.output_toggle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__metal_driver_sifive_gpio0_output_toggle,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gpio.enable_io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__metal_driver_sifive_gpio0_enable_io,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gpio.disable_io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__metal_driver_sifive_gpio0_disable_io,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gpio.config_int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__metal_driver_sifive_gpio0_config_int,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gpio.clear_int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__metal_driver_sifive_gpio0_clear_int,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gpio.interrupt_controller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metal_driver_gpio_interrupt_controller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gpio.get_interrupt_id</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__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metal_driver_gpio_get_interrupt_id</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Функция, которую мы ищем, - это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driver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sifive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том же исходном файле.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наконец</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вот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оно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__metal_driver_sifive_gpio0_enable_output(struct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source)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long base = __metal_driver_sifive_gpio0_base(</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__METAL_ACCESS_ONCE((__metal_io_u32 *)(base + METAL_SIFIVE_GPIO0_OUTPUT_EN)) |= source;</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оно, у вас получилось! Длинное выражение слева от присваивания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регистр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который задается вторым аргументом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Чтобы записать 1 в отдельный бит в слове, вы можете взять маску с 1 в нужной позиции бита и применить операцию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 слову. Ну, а второй аргумент - это маска, которая была создана несколько шагов назад как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&lt;&lt;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означает, что вызов функции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устанавливает бит 5 регистра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чтобы окончательно развеять все сомнения, регистр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en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действительно активен - высокий.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198691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1.png"/><Relationship Id="rId7"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ru-RU"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Ядро</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749498761"/>
              </p:ext>
            </p:extLst>
          </p:nvPr>
        </p:nvGraphicFramePr>
        <p:xfrm>
          <a:off x="623888" y="1590904"/>
          <a:ext cx="4862512" cy="2239391"/>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en-US" sz="1799" b="0" kern="1200" dirty="0">
                          <a:solidFill>
                            <a:schemeClr val="dk1"/>
                          </a:solidFill>
                          <a:effectLst/>
                          <a:latin typeface="Nunito Sans" panose="020B0604020202020204" charset="-52"/>
                          <a:ea typeface="+mn-ea"/>
                          <a:cs typeface="+mn-cs"/>
                        </a:rPr>
                        <a:t>/*!</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 * @struct </a:t>
                      </a:r>
                      <a:r>
                        <a:rPr lang="en-US" sz="1799" b="0" kern="1200" dirty="0" err="1">
                          <a:solidFill>
                            <a:schemeClr val="dk1"/>
                          </a:solidFill>
                          <a:effectLst/>
                          <a:latin typeface="Nunito Sans" panose="020B0604020202020204" charset="-52"/>
                          <a:ea typeface="+mn-ea"/>
                          <a:cs typeface="+mn-cs"/>
                        </a:rPr>
                        <a:t>metal_gpio</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 * @brief The handle for a GPIO interface</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 */</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struct </a:t>
                      </a:r>
                      <a:r>
                        <a:rPr lang="en-US" sz="1799" b="0" kern="1200" dirty="0" err="1">
                          <a:solidFill>
                            <a:schemeClr val="dk1"/>
                          </a:solidFill>
                          <a:effectLst/>
                          <a:latin typeface="Nunito Sans" panose="020B0604020202020204" charset="-52"/>
                          <a:ea typeface="+mn-ea"/>
                          <a:cs typeface="+mn-cs"/>
                        </a:rPr>
                        <a:t>metal_gpio</a:t>
                      </a:r>
                      <a:r>
                        <a:rPr lang="en-US" sz="1799" b="0" kern="1200" dirty="0">
                          <a:solidFill>
                            <a:schemeClr val="dk1"/>
                          </a:solidFill>
                          <a:effectLst/>
                          <a:latin typeface="Nunito Sans" panose="020B0604020202020204" charset="-52"/>
                          <a:ea typeface="+mn-ea"/>
                          <a:cs typeface="+mn-cs"/>
                        </a:rPr>
                        <a:t> {</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    const struct __</a:t>
                      </a:r>
                      <a:r>
                        <a:rPr lang="en-US" sz="1799" b="0" kern="1200" dirty="0" err="1">
                          <a:solidFill>
                            <a:schemeClr val="dk1"/>
                          </a:solidFill>
                          <a:effectLst/>
                          <a:latin typeface="Nunito Sans" panose="020B0604020202020204" charset="-52"/>
                          <a:ea typeface="+mn-ea"/>
                          <a:cs typeface="+mn-cs"/>
                        </a:rPr>
                        <a:t>metal_gpio_vtable</a:t>
                      </a:r>
                      <a:r>
                        <a:rPr lang="en-US" sz="1799" b="0" kern="1200" dirty="0">
                          <a:solidFill>
                            <a:schemeClr val="dk1"/>
                          </a:solidFill>
                          <a:effectLst/>
                          <a:latin typeface="Nunito Sans" panose="020B0604020202020204" charset="-52"/>
                          <a:ea typeface="+mn-ea"/>
                          <a:cs typeface="+mn-cs"/>
                        </a:rPr>
                        <a:t> *</a:t>
                      </a:r>
                      <a:r>
                        <a:rPr lang="en-US" sz="1799" b="0" kern="1200" dirty="0" err="1">
                          <a:solidFill>
                            <a:schemeClr val="dk1"/>
                          </a:solidFill>
                          <a:effectLst/>
                          <a:latin typeface="Nunito Sans" panose="020B0604020202020204" charset="-52"/>
                          <a:ea typeface="+mn-ea"/>
                          <a:cs typeface="+mn-cs"/>
                        </a:rPr>
                        <a:t>vtable</a:t>
                      </a:r>
                      <a:r>
                        <a:rPr lang="en-US" sz="1799" b="0" kern="1200" dirty="0">
                          <a:solidFill>
                            <a:schemeClr val="dk1"/>
                          </a:solidFill>
                          <a:effectLst/>
                          <a:latin typeface="Nunito Sans" panose="020B0604020202020204" charset="-52"/>
                          <a:ea typeface="+mn-ea"/>
                          <a:cs typeface="+mn-cs"/>
                        </a:rPr>
                        <a:t>;</a:t>
                      </a:r>
                      <a:br>
                        <a:rPr lang="en-US" sz="1799" b="0" kern="1200" dirty="0">
                          <a:solidFill>
                            <a:schemeClr val="dk1"/>
                          </a:solidFill>
                          <a:effectLst/>
                          <a:latin typeface="Nunito Sans" panose="020B0604020202020204" charset="-52"/>
                          <a:ea typeface="+mn-ea"/>
                          <a:cs typeface="+mn-cs"/>
                        </a:rPr>
                      </a:br>
                      <a:r>
                        <a:rPr lang="en-US" sz="1799" b="0" kern="1200" dirty="0">
                          <a:solidFill>
                            <a:schemeClr val="dk1"/>
                          </a:solidFill>
                          <a:effectLst/>
                          <a:latin typeface="Nunito Sans" panose="020B0604020202020204" charset="-52"/>
                          <a:ea typeface="+mn-ea"/>
                          <a:cs typeface="+mn-cs"/>
                        </a:rPr>
                        <a:t>};</a:t>
                      </a:r>
                      <a:endParaRPr lang="en-RU" sz="1799" b="0" kern="1200" dirty="0">
                        <a:solidFill>
                          <a:schemeClr val="dk1"/>
                        </a:solidFill>
                        <a:effectLst/>
                        <a:latin typeface="Nunito Sans" panose="020B0604020202020204" charset="-52"/>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77484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Ядро </a:t>
            </a:r>
            <a:r>
              <a:rPr lang="en-US" dirty="0"/>
              <a:t>RISC-V</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5" name="Rectangle 2">
            <a:extLst>
              <a:ext uri="{FF2B5EF4-FFF2-40B4-BE49-F238E27FC236}">
                <a16:creationId xmlns:a16="http://schemas.microsoft.com/office/drawing/2014/main" id="{F966B5BF-32E5-CBB9-CCE2-F97C36BADEE5}"/>
              </a:ext>
            </a:extLst>
          </p:cNvPr>
          <p:cNvSpPr>
            <a:spLocks noChangeArrowheads="1"/>
          </p:cNvSpPr>
          <p:nvPr/>
        </p:nvSpPr>
        <p:spPr bwMode="auto">
          <a:xfrm>
            <a:off x="6272212" y="1889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4097" name="Рисунок 4" descr="Each bit in a configuration register like output_en or pue corresponds to a pin in the GPIO device">
            <a:extLst>
              <a:ext uri="{FF2B5EF4-FFF2-40B4-BE49-F238E27FC236}">
                <a16:creationId xmlns:a16="http://schemas.microsoft.com/office/drawing/2014/main" id="{1D1E56A2-20A8-B803-3DC0-7C06A8D9E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212" y="2346482"/>
            <a:ext cx="5067300" cy="520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0626BCC4-FD7C-3250-A958-B410BF6C30BB}"/>
              </a:ext>
            </a:extLst>
          </p:cNvPr>
          <p:cNvSpPr>
            <a:spLocks noChangeArrowheads="1"/>
          </p:cNvSpPr>
          <p:nvPr/>
        </p:nvSpPr>
        <p:spPr bwMode="auto">
          <a:xfrm>
            <a:off x="6272212" y="28671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ru-RU" altLang="en-RU"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32-разрядный регистр конфигурации для </a:t>
            </a:r>
            <a:r>
              <a:rPr kumimoji="0" lang="en-US" altLang="en-RU"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FE</a:t>
            </a:r>
            <a:r>
              <a:rPr kumimoji="0" lang="ru-RU" altLang="en-RU"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310</a:t>
            </a:r>
            <a:endParaRPr kumimoji="0" lang="ru-RU" altLang="en-R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252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691583219"/>
              </p:ext>
            </p:extLst>
          </p:nvPr>
        </p:nvGraphicFramePr>
        <p:xfrm>
          <a:off x="623887" y="1590904"/>
          <a:ext cx="7005637" cy="1325499"/>
        </p:xfrm>
        <a:graphic>
          <a:graphicData uri="http://schemas.openxmlformats.org/drawingml/2006/table">
            <a:tbl>
              <a:tblPr firstRow="1" bandRow="1">
                <a:tableStyleId>{5C22544A-7EE6-4342-B048-85BDC9FD1C3A}</a:tableStyleId>
              </a:tblPr>
              <a:tblGrid>
                <a:gridCol w="7005637">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br>
                        <a:rPr lang="ru-RU" sz="1799" kern="1200" dirty="0">
                          <a:solidFill>
                            <a:schemeClr val="dk1"/>
                          </a:solidFill>
                          <a:effectLst/>
                          <a:latin typeface="+mn-lt"/>
                          <a:ea typeface="+mn-ea"/>
                          <a:cs typeface="+mn-cs"/>
                        </a:rPr>
                      </a:br>
                      <a:br>
                        <a:rPr lang="ru-RU" sz="1799" kern="1200" dirty="0">
                          <a:solidFill>
                            <a:schemeClr val="dk1"/>
                          </a:solidFill>
                          <a:effectLst/>
                          <a:latin typeface="+mn-lt"/>
                          <a:ea typeface="+mn-ea"/>
                          <a:cs typeface="+mn-cs"/>
                        </a:rPr>
                      </a:br>
                      <a:endParaRPr lang="ru-RU" sz="1799" kern="1200" dirty="0">
                        <a:solidFill>
                          <a:schemeClr val="dk1"/>
                        </a:solidFill>
                        <a:effectLst/>
                        <a:latin typeface="+mn-lt"/>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91352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Макроопределения базы и смещения</a:t>
            </a:r>
          </a:p>
        </p:txBody>
      </p:sp>
      <p:pic>
        <p:nvPicPr>
          <p:cNvPr id="5122" name="Рисунок 8" descr="https://lh4.googleusercontent.com/bGE379Met_MLX4SSqPXRUXpulxf1X_yl0X6goFU4PDXQo402RNZXq-vAzYQVuuStUR4IVhW3jLeMorn-b08AQuv9RTlQSq2jEzgV7mCcDAOhVmzuuAvWT3_35D9TkZNC8vjtpr_y_p0LOYRkBbc">
            <a:extLst>
              <a:ext uri="{FF2B5EF4-FFF2-40B4-BE49-F238E27FC236}">
                <a16:creationId xmlns:a16="http://schemas.microsoft.com/office/drawing/2014/main" id="{D8899CF9-4CFF-EC95-2F88-8C1E58066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65" y="2053821"/>
            <a:ext cx="3327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Рисунок 7" descr="https://lh5.googleusercontent.com/2pmH3tXyqd6-OxND46o3Xkyl_UzpGsM8MaVax98X4UYu8PFeYJ7hyfIasO2PmWa-NyBt9QhcuGnCBH3cMfFzNQJbVFt23nFW6SHq34IlCRt1O9nv6pOJ-X5SoNdn2ygOnvM0gIpXcuo5i_CUuA">
            <a:extLst>
              <a:ext uri="{FF2B5EF4-FFF2-40B4-BE49-F238E27FC236}">
                <a16:creationId xmlns:a16="http://schemas.microsoft.com/office/drawing/2014/main" id="{C485207F-6E55-6233-01EF-B1DA8FBF2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065" y="2561821"/>
            <a:ext cx="4254500" cy="3289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8DEEAD3-E92C-413F-D098-D1F9FA929DAB}"/>
              </a:ext>
            </a:extLst>
          </p:cNvPr>
          <p:cNvSpPr>
            <a:spLocks noChangeArrowheads="1"/>
          </p:cNvSpPr>
          <p:nvPr/>
        </p:nvSpPr>
        <p:spPr bwMode="auto">
          <a:xfrm>
            <a:off x="548065" y="15966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sp>
        <p:nvSpPr>
          <p:cNvPr id="7" name="Rectangle 4">
            <a:extLst>
              <a:ext uri="{FF2B5EF4-FFF2-40B4-BE49-F238E27FC236}">
                <a16:creationId xmlns:a16="http://schemas.microsoft.com/office/drawing/2014/main" id="{99BCA1EA-BD01-C618-9DD7-A33D4780880E}"/>
              </a:ext>
            </a:extLst>
          </p:cNvPr>
          <p:cNvSpPr>
            <a:spLocks noChangeArrowheads="1"/>
          </p:cNvSpPr>
          <p:nvPr/>
        </p:nvSpPr>
        <p:spPr bwMode="auto">
          <a:xfrm>
            <a:off x="548065" y="5851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br>
              <a:rPr kumimoji="0" lang="ru-RU" altLang="en-RU" sz="1100" b="0" i="0" u="none" strike="noStrike" cap="none" normalizeH="0" baseline="0">
                <a:ln>
                  <a:noFill/>
                </a:ln>
                <a:solidFill>
                  <a:srgbClr val="000000"/>
                </a:solidFill>
                <a:effectLst/>
                <a:latin typeface="inherit" charset="0"/>
                <a:ea typeface="Calibri" panose="020F0502020204030204" pitchFamily="34" charset="0"/>
                <a:cs typeface="Times New Roman" panose="02020603050405020304" pitchFamily="18" charset="0"/>
              </a:rPr>
            </a:br>
            <a:br>
              <a:rPr kumimoji="0" lang="ru-RU" altLang="en-RU" sz="1100" b="0" i="0" u="none" strike="noStrike" cap="none" normalizeH="0" baseline="0">
                <a:ln>
                  <a:noFill/>
                </a:ln>
                <a:solidFill>
                  <a:srgbClr val="000000"/>
                </a:solidFill>
                <a:effectLst/>
                <a:latin typeface="inherit" charset="0"/>
                <a:ea typeface="Calibri" panose="020F0502020204030204" pitchFamily="34" charset="0"/>
                <a:cs typeface="Times New Roman" panose="02020603050405020304" pitchFamily="18" charset="0"/>
              </a:rPr>
            </a:br>
            <a:br>
              <a:rPr kumimoji="0" lang="ru-RU" altLang="en-RU" sz="1100" b="0" i="0" u="none" strike="noStrike" cap="none" normalizeH="0" baseline="0">
                <a:ln>
                  <a:noFill/>
                </a:ln>
                <a:solidFill>
                  <a:srgbClr val="000000"/>
                </a:solidFill>
                <a:effectLst/>
                <a:latin typeface="inherit" charset="0"/>
                <a:ea typeface="Calibri" panose="020F0502020204030204" pitchFamily="34" charset="0"/>
                <a:cs typeface="Times New Roman" panose="02020603050405020304" pitchFamily="18" charset="0"/>
              </a:rPr>
            </a:br>
            <a:endParaRPr kumimoji="0" lang="ru-RU" altLang="en-RU" sz="1800" b="0" i="0" u="none" strike="noStrike" cap="none" normalizeH="0" baseline="0">
              <a:ln>
                <a:noFill/>
              </a:ln>
              <a:solidFill>
                <a:schemeClr val="tx1"/>
              </a:solidFill>
              <a:effectLst/>
              <a:latin typeface="Arial" panose="020B0604020202020204" pitchFamily="34" charset="0"/>
            </a:endParaRPr>
          </a:p>
        </p:txBody>
      </p:sp>
      <p:pic>
        <p:nvPicPr>
          <p:cNvPr id="8" name="Рисунок 6" descr=" Tables 51 and 52. GPIO0 base address, and configuration register offsets">
            <a:extLst>
              <a:ext uri="{FF2B5EF4-FFF2-40B4-BE49-F238E27FC236}">
                <a16:creationId xmlns:a16="http://schemas.microsoft.com/office/drawing/2014/main" id="{3EC3B710-8CD2-51E5-D3FC-1DF8C1D9DB9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3261" y="2433233"/>
            <a:ext cx="3692525" cy="3546475"/>
          </a:xfrm>
          <a:prstGeom prst="rect">
            <a:avLst/>
          </a:prstGeom>
          <a:noFill/>
          <a:ln>
            <a:noFill/>
          </a:ln>
        </p:spPr>
      </p:pic>
    </p:spTree>
    <p:extLst>
      <p:ext uri="{BB962C8B-B14F-4D97-AF65-F5344CB8AC3E}">
        <p14:creationId xmlns:p14="http://schemas.microsoft.com/office/powerpoint/2010/main" val="3067610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404527980"/>
              </p:ext>
            </p:extLst>
          </p:nvPr>
        </p:nvGraphicFramePr>
        <p:xfrm>
          <a:off x="623888" y="1590904"/>
          <a:ext cx="4862512" cy="105130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0" kern="1200" dirty="0">
                          <a:solidFill>
                            <a:schemeClr val="dk1"/>
                          </a:solidFill>
                          <a:effectLst/>
                          <a:latin typeface="Nunito Sans" panose="020B0604020202020204" charset="-52"/>
                          <a:ea typeface="+mn-ea"/>
                          <a:cs typeface="+mn-cs"/>
                        </a:rPr>
                        <a:t>Двойной щелчок по номеру строки переключает точку прерывания</a:t>
                      </a:r>
                      <a:r>
                        <a:rPr lang="en-RU" sz="1200" b="0" dirty="0">
                          <a:effectLst/>
                          <a:latin typeface="Nunito Sans" panose="020B0604020202020204" charset="-52"/>
                        </a:rPr>
                        <a:t> </a:t>
                      </a:r>
                      <a:endParaRPr lang="ru-RU" sz="1200" b="0" dirty="0">
                        <a:effectLst/>
                        <a:latin typeface="Nunito Sans" panose="020B0604020202020204" charset="-52"/>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42034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Альтернативный способ увидеть, что происходит</a:t>
            </a:r>
          </a:p>
        </p:txBody>
      </p:sp>
      <p:pic>
        <p:nvPicPr>
          <p:cNvPr id="7" name="Рисунок 10" descr="A screenshot showing the cursor about to debug the Blinky project">
            <a:extLst>
              <a:ext uri="{FF2B5EF4-FFF2-40B4-BE49-F238E27FC236}">
                <a16:creationId xmlns:a16="http://schemas.microsoft.com/office/drawing/2014/main" id="{0590EF6C-A0DE-35B9-0EFF-7A71F22ACBA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3508" y="1624241"/>
            <a:ext cx="4945380" cy="939165"/>
          </a:xfrm>
          <a:prstGeom prst="rect">
            <a:avLst/>
          </a:prstGeom>
          <a:noFill/>
          <a:ln>
            <a:noFill/>
          </a:ln>
        </p:spPr>
      </p:pic>
      <p:pic>
        <p:nvPicPr>
          <p:cNvPr id="8" name="Рисунок 9" descr="A screenshot showing the C source view before starting the execution">
            <a:extLst>
              <a:ext uri="{FF2B5EF4-FFF2-40B4-BE49-F238E27FC236}">
                <a16:creationId xmlns:a16="http://schemas.microsoft.com/office/drawing/2014/main" id="{3E6E61CD-B1D4-FF58-8B05-7C26C6CD10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3508" y="2663418"/>
            <a:ext cx="4803775" cy="3581400"/>
          </a:xfrm>
          <a:prstGeom prst="rect">
            <a:avLst/>
          </a:prstGeom>
          <a:noFill/>
          <a:ln>
            <a:noFill/>
          </a:ln>
        </p:spPr>
      </p:pic>
      <p:pic>
        <p:nvPicPr>
          <p:cNvPr id="9" name="Рисунок 11" descr="Code execution buttons including step execution">
            <a:extLst>
              <a:ext uri="{FF2B5EF4-FFF2-40B4-BE49-F238E27FC236}">
                <a16:creationId xmlns:a16="http://schemas.microsoft.com/office/drawing/2014/main" id="{F33D9355-998B-0D70-A304-563A4E49F0F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2600" y="4052511"/>
            <a:ext cx="2860675" cy="387985"/>
          </a:xfrm>
          <a:prstGeom prst="rect">
            <a:avLst/>
          </a:prstGeom>
          <a:noFill/>
          <a:ln>
            <a:noFill/>
          </a:ln>
        </p:spPr>
      </p:pic>
      <p:sp>
        <p:nvSpPr>
          <p:cNvPr id="11" name="TextBox 10">
            <a:extLst>
              <a:ext uri="{FF2B5EF4-FFF2-40B4-BE49-F238E27FC236}">
                <a16:creationId xmlns:a16="http://schemas.microsoft.com/office/drawing/2014/main" id="{CB236A9B-B349-8C66-4CD2-D985665365B9}"/>
              </a:ext>
            </a:extLst>
          </p:cNvPr>
          <p:cNvSpPr txBox="1"/>
          <p:nvPr/>
        </p:nvSpPr>
        <p:spPr>
          <a:xfrm>
            <a:off x="392906" y="5024495"/>
            <a:ext cx="6100762" cy="64633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Resume, Suspend, Terminate, Disconnect, Step Into, Step Over, Step Return, Instruction Stepping Mode</a:t>
            </a:r>
            <a:r>
              <a:rPr lang="en-RU" dirty="0">
                <a:effectLst/>
              </a:rPr>
              <a:t> </a:t>
            </a:r>
            <a:endParaRPr lang="en-RU" dirty="0"/>
          </a:p>
        </p:txBody>
      </p:sp>
    </p:spTree>
    <p:extLst>
      <p:ext uri="{BB962C8B-B14F-4D97-AF65-F5344CB8AC3E}">
        <p14:creationId xmlns:p14="http://schemas.microsoft.com/office/powerpoint/2010/main" val="265927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049132650"/>
              </p:ext>
            </p:extLst>
          </p:nvPr>
        </p:nvGraphicFramePr>
        <p:xfrm>
          <a:off x="623888" y="1590904"/>
          <a:ext cx="4862512" cy="1142619"/>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0" kern="1200" dirty="0">
                          <a:solidFill>
                            <a:schemeClr val="dk1"/>
                          </a:solidFill>
                          <a:effectLst/>
                          <a:latin typeface="Nunito Sans" panose="020B0604020202020204" charset="-52"/>
                          <a:ea typeface="+mn-ea"/>
                          <a:cs typeface="+mn-cs"/>
                        </a:rPr>
                        <a:t>Отладчик остановился в точке прерывания. Обратите внимание на ассемблерный код справа</a:t>
                      </a:r>
                      <a:r>
                        <a:rPr lang="en-RU" b="0" dirty="0">
                          <a:effectLst/>
                          <a:latin typeface="Nunito Sans" panose="020B0604020202020204" charset="-52"/>
                        </a:rPr>
                        <a:t> </a:t>
                      </a:r>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25226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Отладка</a:t>
            </a:r>
            <a:endParaRPr lang="en-US" dirty="0"/>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en-US" sz="1200" b="1" dirty="0">
                <a:latin typeface="Nunito Sans" pitchFamily="2" charset="77"/>
                <a:ea typeface="Verdana" panose="020B0604030504040204" pitchFamily="34" charset="0"/>
                <a:cs typeface="Verdana" panose="020B0604030504040204" pitchFamily="34" charset="0"/>
              </a:rPr>
              <a:t>Freedom Metal</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7" name="Рисунок 12" descr="A screenshot showing the debugger halted at a breakpoint">
            <a:extLst>
              <a:ext uri="{FF2B5EF4-FFF2-40B4-BE49-F238E27FC236}">
                <a16:creationId xmlns:a16="http://schemas.microsoft.com/office/drawing/2014/main" id="{4E3F7CC5-9738-DF92-FCF1-6641C49AA7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5677" y="1590904"/>
            <a:ext cx="5169535" cy="2218055"/>
          </a:xfrm>
          <a:prstGeom prst="rect">
            <a:avLst/>
          </a:prstGeom>
          <a:noFill/>
          <a:ln>
            <a:noFill/>
          </a:ln>
        </p:spPr>
      </p:pic>
      <p:pic>
        <p:nvPicPr>
          <p:cNvPr id="8" name="Рисунок 13" descr="A screenshot showing the debugger halted prior to executing a virtual function">
            <a:extLst>
              <a:ext uri="{FF2B5EF4-FFF2-40B4-BE49-F238E27FC236}">
                <a16:creationId xmlns:a16="http://schemas.microsoft.com/office/drawing/2014/main" id="{444B75A6-E99B-876C-D851-761C049993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310" y="4124478"/>
            <a:ext cx="5181600" cy="1299845"/>
          </a:xfrm>
          <a:prstGeom prst="rect">
            <a:avLst/>
          </a:prstGeom>
          <a:noFill/>
          <a:ln>
            <a:noFill/>
          </a:ln>
        </p:spPr>
      </p:pic>
      <p:pic>
        <p:nvPicPr>
          <p:cNvPr id="9" name="Рисунок 14" descr="A screenshot showing the debugger halted prior to executing a function">
            <a:extLst>
              <a:ext uri="{FF2B5EF4-FFF2-40B4-BE49-F238E27FC236}">
                <a16:creationId xmlns:a16="http://schemas.microsoft.com/office/drawing/2014/main" id="{E9B15C11-9826-CF67-44ED-A859C20CA74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17285" y="4177359"/>
            <a:ext cx="4666615" cy="1085215"/>
          </a:xfrm>
          <a:prstGeom prst="rect">
            <a:avLst/>
          </a:prstGeom>
          <a:noFill/>
          <a:ln>
            <a:noFill/>
          </a:ln>
        </p:spPr>
      </p:pic>
    </p:spTree>
    <p:extLst>
      <p:ext uri="{BB962C8B-B14F-4D97-AF65-F5344CB8AC3E}">
        <p14:creationId xmlns:p14="http://schemas.microsoft.com/office/powerpoint/2010/main" val="358904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823414806"/>
              </p:ext>
            </p:extLst>
          </p:nvPr>
        </p:nvGraphicFramePr>
        <p:xfrm>
          <a:off x="623888" y="1590904"/>
          <a:ext cx="4862512" cy="86842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b="0" kern="1200" dirty="0">
                          <a:solidFill>
                            <a:schemeClr val="dk1"/>
                          </a:solidFill>
                          <a:effectLst/>
                          <a:latin typeface="Nunito Sans" panose="020B0604020202020204" charset="-52"/>
                          <a:ea typeface="+mn-ea"/>
                          <a:cs typeface="+mn-cs"/>
                        </a:rPr>
                        <a:t>Состояние выполнения заявки до присвоения интереса</a:t>
                      </a:r>
                      <a:r>
                        <a:rPr lang="en-RU" b="0" dirty="0">
                          <a:effectLst/>
                          <a:latin typeface="Nunito Sans" panose="020B0604020202020204" charset="-52"/>
                        </a:rPr>
                        <a:t> </a:t>
                      </a:r>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25226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Отладка</a:t>
            </a:r>
            <a:endParaRPr lang="en-US" dirty="0"/>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en-US" sz="1200" b="1" dirty="0">
                <a:latin typeface="Nunito Sans" pitchFamily="2" charset="77"/>
                <a:ea typeface="Verdana" panose="020B0604030504040204" pitchFamily="34" charset="0"/>
                <a:cs typeface="Verdana" panose="020B0604030504040204" pitchFamily="34" charset="0"/>
              </a:rPr>
              <a:t>Freedom Metal</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7" name="Рисунок 15" descr="A screenshot showing the debugger halted and the disassembled code for the function of interest">
            <a:extLst>
              <a:ext uri="{FF2B5EF4-FFF2-40B4-BE49-F238E27FC236}">
                <a16:creationId xmlns:a16="http://schemas.microsoft.com/office/drawing/2014/main" id="{2A1F152E-B9B9-62F8-BA97-D9D03DB3E0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103" y="1590904"/>
            <a:ext cx="5516570" cy="1468742"/>
          </a:xfrm>
          <a:prstGeom prst="rect">
            <a:avLst/>
          </a:prstGeom>
          <a:noFill/>
          <a:ln>
            <a:noFill/>
          </a:ln>
        </p:spPr>
      </p:pic>
    </p:spTree>
    <p:extLst>
      <p:ext uri="{BB962C8B-B14F-4D97-AF65-F5344CB8AC3E}">
        <p14:creationId xmlns:p14="http://schemas.microsoft.com/office/powerpoint/2010/main" val="67059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85868504"/>
              </p:ext>
            </p:extLst>
          </p:nvPr>
        </p:nvGraphicFramePr>
        <p:xfrm>
          <a:off x="623888" y="1590904"/>
          <a:ext cx="4862512" cy="3153537"/>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Вся структура библиотеки </a:t>
                      </a:r>
                      <a:r>
                        <a:rPr lang="en-US" sz="1799" kern="1200" dirty="0">
                          <a:solidFill>
                            <a:schemeClr val="dk1"/>
                          </a:solidFill>
                          <a:effectLst/>
                          <a:latin typeface="Nunito Sans" panose="020B0604020202020204" charset="-52"/>
                          <a:ea typeface="+mn-ea"/>
                          <a:cs typeface="+mn-cs"/>
                        </a:rPr>
                        <a:t>Freedom Metal</a:t>
                      </a:r>
                      <a:r>
                        <a:rPr lang="ru-RU" sz="1799" kern="1200" dirty="0">
                          <a:solidFill>
                            <a:schemeClr val="dk1"/>
                          </a:solidFill>
                          <a:effectLst/>
                          <a:latin typeface="Nunito Sans" panose="020B0604020202020204" charset="-52"/>
                          <a:ea typeface="+mn-ea"/>
                          <a:cs typeface="+mn-cs"/>
                        </a:rPr>
                        <a:t>, которую вы только что видели, может показаться немного избыточной для набора регистров, к которым вы можете получить доступ (в конце концов, </a:t>
                      </a:r>
                      <a:r>
                        <a:rPr lang="en-US" sz="1799" b="1" kern="1200" dirty="0">
                          <a:solidFill>
                            <a:schemeClr val="dk1"/>
                          </a:solidFill>
                          <a:effectLst/>
                          <a:latin typeface="Nunito Sans" panose="020B0604020202020204" charset="-52"/>
                          <a:ea typeface="+mn-ea"/>
                          <a:cs typeface="+mn-cs"/>
                        </a:rPr>
                        <a:t>output</a:t>
                      </a:r>
                      <a:r>
                        <a:rPr lang="ru-RU" sz="1799" b="1" kern="1200" dirty="0">
                          <a:solidFill>
                            <a:schemeClr val="dk1"/>
                          </a:solidFill>
                          <a:effectLst/>
                          <a:latin typeface="Nunito Sans" panose="020B0604020202020204" charset="-52"/>
                          <a:ea typeface="+mn-ea"/>
                          <a:cs typeface="+mn-cs"/>
                        </a:rPr>
                        <a:t>_</a:t>
                      </a:r>
                      <a:r>
                        <a:rPr lang="en-US" sz="1799" b="1" kern="1200" dirty="0" err="1">
                          <a:solidFill>
                            <a:schemeClr val="dk1"/>
                          </a:solidFill>
                          <a:effectLst/>
                          <a:latin typeface="Nunito Sans" panose="020B0604020202020204" charset="-52"/>
                          <a:ea typeface="+mn-ea"/>
                          <a:cs typeface="+mn-cs"/>
                        </a:rPr>
                        <a:t>en</a:t>
                      </a:r>
                      <a:r>
                        <a:rPr lang="ru-RU" sz="1799" kern="1200" dirty="0">
                          <a:solidFill>
                            <a:schemeClr val="dk1"/>
                          </a:solidFill>
                          <a:effectLst/>
                          <a:latin typeface="Nunito Sans" panose="020B0604020202020204" charset="-52"/>
                          <a:ea typeface="+mn-ea"/>
                          <a:cs typeface="+mn-cs"/>
                        </a:rPr>
                        <a:t> находится по адресу </a:t>
                      </a:r>
                      <a:r>
                        <a:rPr lang="ru-RU" sz="1799" b="1" kern="1200" dirty="0">
                          <a:solidFill>
                            <a:schemeClr val="dk1"/>
                          </a:solidFill>
                          <a:effectLst/>
                          <a:latin typeface="Nunito Sans" panose="020B0604020202020204" charset="-52"/>
                          <a:ea typeface="+mn-ea"/>
                          <a:cs typeface="+mn-cs"/>
                        </a:rPr>
                        <a:t>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10012008</a:t>
                      </a:r>
                      <a:r>
                        <a:rPr lang="ru-RU" sz="1799" kern="1200" dirty="0">
                          <a:solidFill>
                            <a:schemeClr val="dk1"/>
                          </a:solidFill>
                          <a:effectLst/>
                          <a:latin typeface="Nunito Sans" panose="020B0604020202020204" charset="-52"/>
                          <a:ea typeface="+mn-ea"/>
                          <a:cs typeface="+mn-cs"/>
                        </a:rPr>
                        <a:t>), но эта чрезвычайно модульная конструкция создана ради гибкости и переносимости.</a:t>
                      </a:r>
                      <a:endParaRPr lang="en-RU" sz="1799"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35640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rPr>
              <a:t>Правда ли нам нужна библиотека </a:t>
            </a:r>
            <a:r>
              <a:rPr lang="en-US" sz="1800" dirty="0">
                <a:effectLst/>
                <a:latin typeface="Times New Roman" panose="02020603050405020304" pitchFamily="18" charset="0"/>
                <a:ea typeface="Calibri" panose="020F0502020204030204" pitchFamily="34" charset="0"/>
              </a:rPr>
              <a:t>Freedom Metal</a:t>
            </a:r>
            <a:r>
              <a:rPr lang="en-RU" dirty="0">
                <a:effectLst/>
              </a:rPr>
              <a:t> </a:t>
            </a:r>
            <a:endParaRPr lang="en-US" dirty="0"/>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en-US" sz="1200" b="1" dirty="0">
                <a:latin typeface="Nunito Sans" pitchFamily="2" charset="77"/>
                <a:ea typeface="Verdana" panose="020B0604030504040204" pitchFamily="34" charset="0"/>
                <a:cs typeface="Verdana" panose="020B0604030504040204" pitchFamily="34" charset="0"/>
              </a:rPr>
              <a:t>Freedom Metal</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5" name="Рисунок 17" descr="A screenshot showing the proposed replacement code">
            <a:extLst>
              <a:ext uri="{FF2B5EF4-FFF2-40B4-BE49-F238E27FC236}">
                <a16:creationId xmlns:a16="http://schemas.microsoft.com/office/drawing/2014/main" id="{F381EDB8-E531-8466-0702-04200235E0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22964" y="1558058"/>
            <a:ext cx="5715000" cy="1150620"/>
          </a:xfrm>
          <a:prstGeom prst="rect">
            <a:avLst/>
          </a:prstGeom>
          <a:noFill/>
          <a:ln>
            <a:noFill/>
          </a:ln>
        </p:spPr>
      </p:pic>
      <p:sp>
        <p:nvSpPr>
          <p:cNvPr id="8" name="TextBox 7">
            <a:extLst>
              <a:ext uri="{FF2B5EF4-FFF2-40B4-BE49-F238E27FC236}">
                <a16:creationId xmlns:a16="http://schemas.microsoft.com/office/drawing/2014/main" id="{FB2C0C27-942A-9BF4-E10B-43EC2D0D5D11}"/>
              </a:ext>
            </a:extLst>
          </p:cNvPr>
          <p:cNvSpPr txBox="1"/>
          <p:nvPr/>
        </p:nvSpPr>
        <p:spPr>
          <a:xfrm>
            <a:off x="5904468" y="2822988"/>
            <a:ext cx="6100762" cy="458074"/>
          </a:xfrm>
          <a:prstGeom prst="rect">
            <a:avLst/>
          </a:prstGeom>
          <a:noFill/>
        </p:spPr>
        <p:txBody>
          <a:bodyPr wrap="square">
            <a:spAutoFit/>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Код замены для включения вывода 5</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Рисунок 16" descr="A screenshot showing the debugger halted and the disassembled code for the replacement code of interest">
            <a:extLst>
              <a:ext uri="{FF2B5EF4-FFF2-40B4-BE49-F238E27FC236}">
                <a16:creationId xmlns:a16="http://schemas.microsoft.com/office/drawing/2014/main" id="{778C8D30-45A3-4024-28C2-58AC362DDDE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8103" y="3875253"/>
            <a:ext cx="4937760" cy="1189990"/>
          </a:xfrm>
          <a:prstGeom prst="rect">
            <a:avLst/>
          </a:prstGeom>
          <a:noFill/>
          <a:ln>
            <a:noFill/>
          </a:ln>
        </p:spPr>
      </p:pic>
      <p:sp>
        <p:nvSpPr>
          <p:cNvPr id="11" name="TextBox 10">
            <a:extLst>
              <a:ext uri="{FF2B5EF4-FFF2-40B4-BE49-F238E27FC236}">
                <a16:creationId xmlns:a16="http://schemas.microsoft.com/office/drawing/2014/main" id="{3B220A0B-3D2B-6126-3D70-3BD28932435B}"/>
              </a:ext>
            </a:extLst>
          </p:cNvPr>
          <p:cNvSpPr txBox="1"/>
          <p:nvPr/>
        </p:nvSpPr>
        <p:spPr>
          <a:xfrm>
            <a:off x="6096000" y="5336268"/>
            <a:ext cx="6100762" cy="646331"/>
          </a:xfrm>
          <a:prstGeom prst="rect">
            <a:avLst/>
          </a:prstGeom>
          <a:noFill/>
        </p:spPr>
        <p:txBody>
          <a:bodyPr wrap="square">
            <a:spAutoFit/>
          </a:bodyPr>
          <a:lstStyle/>
          <a:p>
            <a:r>
              <a:rPr lang="ru-RU" sz="1800" b="1" dirty="0">
                <a:effectLst/>
                <a:latin typeface="Times New Roman" panose="02020603050405020304" pitchFamily="18" charset="0"/>
                <a:ea typeface="Calibri" panose="020F0502020204030204" pitchFamily="34" charset="0"/>
              </a:rPr>
              <a:t>Отладчик остановился и дизассемблировал код для замены интересующего кода</a:t>
            </a:r>
            <a:r>
              <a:rPr lang="en-RU" dirty="0">
                <a:effectLst/>
              </a:rPr>
              <a:t> </a:t>
            </a:r>
            <a:endParaRPr lang="en-RU" dirty="0"/>
          </a:p>
        </p:txBody>
      </p:sp>
    </p:spTree>
    <p:extLst>
      <p:ext uri="{BB962C8B-B14F-4D97-AF65-F5344CB8AC3E}">
        <p14:creationId xmlns:p14="http://schemas.microsoft.com/office/powerpoint/2010/main" val="3128247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213870468"/>
              </p:ext>
            </p:extLst>
          </p:nvPr>
        </p:nvGraphicFramePr>
        <p:xfrm>
          <a:off x="623888" y="1590904"/>
          <a:ext cx="4862512" cy="2787777"/>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Nunito Sans" panose="020B0604020202020204" charset="-52"/>
                          <a:ea typeface="+mn-ea"/>
                          <a:cs typeface="+mn-cs"/>
                        </a:rPr>
                        <a:t>Дублированные команды представляют собой пару </a:t>
                      </a:r>
                      <a:r>
                        <a:rPr lang="en-US" sz="1799" b="1" kern="1200" dirty="0" err="1">
                          <a:solidFill>
                            <a:schemeClr val="dk1"/>
                          </a:solidFill>
                          <a:effectLst/>
                          <a:latin typeface="Nunito Sans" panose="020B0604020202020204" charset="-52"/>
                          <a:ea typeface="+mn-ea"/>
                          <a:cs typeface="+mn-cs"/>
                        </a:rPr>
                        <a:t>lui</a:t>
                      </a:r>
                      <a:r>
                        <a:rPr lang="en-US" sz="1799" kern="1200" dirty="0">
                          <a:solidFill>
                            <a:schemeClr val="dk1"/>
                          </a:solidFill>
                          <a:effectLst/>
                          <a:latin typeface="Nunito Sans" panose="020B0604020202020204" charset="-52"/>
                          <a:ea typeface="+mn-ea"/>
                          <a:cs typeface="+mn-cs"/>
                        </a:rPr>
                        <a:t> </a:t>
                      </a:r>
                      <a:r>
                        <a:rPr lang="ru-RU" sz="1799" kern="1200" dirty="0">
                          <a:solidFill>
                            <a:schemeClr val="dk1"/>
                          </a:solidFill>
                          <a:effectLst/>
                          <a:latin typeface="Nunito Sans" panose="020B0604020202020204" charset="-52"/>
                          <a:ea typeface="+mn-ea"/>
                          <a:cs typeface="+mn-cs"/>
                        </a:rPr>
                        <a:t>и </a:t>
                      </a:r>
                      <a:r>
                        <a:rPr lang="en-US" sz="1799" b="1" kern="1200" dirty="0" err="1">
                          <a:solidFill>
                            <a:schemeClr val="dk1"/>
                          </a:solidFill>
                          <a:effectLst/>
                          <a:latin typeface="Nunito Sans" panose="020B0604020202020204" charset="-52"/>
                          <a:ea typeface="+mn-ea"/>
                          <a:cs typeface="+mn-cs"/>
                        </a:rPr>
                        <a:t>addi</a:t>
                      </a:r>
                      <a:r>
                        <a:rPr lang="en-US" sz="1799" kern="1200" dirty="0">
                          <a:solidFill>
                            <a:schemeClr val="dk1"/>
                          </a:solidFill>
                          <a:effectLst/>
                          <a:latin typeface="Nunito Sans" panose="020B0604020202020204" charset="-52"/>
                          <a:ea typeface="+mn-ea"/>
                          <a:cs typeface="+mn-cs"/>
                        </a:rPr>
                        <a:t>  </a:t>
                      </a:r>
                      <a:r>
                        <a:rPr lang="ru-RU" sz="1799" kern="1200" dirty="0">
                          <a:solidFill>
                            <a:schemeClr val="dk1"/>
                          </a:solidFill>
                          <a:effectLst/>
                          <a:latin typeface="Nunito Sans" panose="020B0604020202020204" charset="-52"/>
                          <a:ea typeface="+mn-ea"/>
                          <a:cs typeface="+mn-cs"/>
                        </a:rPr>
                        <a:t>по адресам, заканчивающимся на </a:t>
                      </a:r>
                      <a:r>
                        <a:rPr lang="ru-RU" sz="1799" b="1" kern="1200" dirty="0">
                          <a:solidFill>
                            <a:schemeClr val="dk1"/>
                          </a:solidFill>
                          <a:effectLst/>
                          <a:latin typeface="Nunito Sans" panose="020B0604020202020204" charset="-52"/>
                          <a:ea typeface="+mn-ea"/>
                          <a:cs typeface="+mn-cs"/>
                        </a:rPr>
                        <a:t>0</a:t>
                      </a:r>
                      <a:r>
                        <a:rPr lang="en-US" sz="1799" b="1" kern="1200" dirty="0" err="1">
                          <a:solidFill>
                            <a:schemeClr val="dk1"/>
                          </a:solidFill>
                          <a:effectLst/>
                          <a:latin typeface="Nunito Sans" panose="020B0604020202020204" charset="-52"/>
                          <a:ea typeface="+mn-ea"/>
                          <a:cs typeface="+mn-cs"/>
                        </a:rPr>
                        <a:t>xf</a:t>
                      </a:r>
                      <a:r>
                        <a:rPr lang="ru-RU" sz="1799" b="1" kern="1200" dirty="0">
                          <a:solidFill>
                            <a:schemeClr val="dk1"/>
                          </a:solidFill>
                          <a:effectLst/>
                          <a:latin typeface="Nunito Sans" panose="020B0604020202020204" charset="-52"/>
                          <a:ea typeface="+mn-ea"/>
                          <a:cs typeface="+mn-cs"/>
                        </a:rPr>
                        <a:t>4</a:t>
                      </a:r>
                      <a:r>
                        <a:rPr lang="en-US" sz="1799" kern="1200" dirty="0">
                          <a:solidFill>
                            <a:schemeClr val="dk1"/>
                          </a:solidFill>
                          <a:effectLst/>
                          <a:latin typeface="Nunito Sans" panose="020B0604020202020204" charset="-52"/>
                          <a:ea typeface="+mn-ea"/>
                          <a:cs typeface="+mn-cs"/>
                        </a:rPr>
                        <a:t> </a:t>
                      </a:r>
                      <a:r>
                        <a:rPr lang="ru-RU" sz="1799" kern="1200" dirty="0">
                          <a:solidFill>
                            <a:schemeClr val="dk1"/>
                          </a:solidFill>
                          <a:effectLst/>
                          <a:latin typeface="Nunito Sans" panose="020B0604020202020204" charset="-52"/>
                          <a:ea typeface="+mn-ea"/>
                          <a:cs typeface="+mn-cs"/>
                        </a:rPr>
                        <a:t>и </a:t>
                      </a:r>
                      <a:r>
                        <a:rPr lang="ru-RU" sz="1799" b="1" kern="1200" dirty="0">
                          <a:solidFill>
                            <a:schemeClr val="dk1"/>
                          </a:solidFill>
                          <a:effectLst/>
                          <a:latin typeface="Nunito Sans" panose="020B0604020202020204" charset="-52"/>
                          <a:ea typeface="+mn-ea"/>
                          <a:cs typeface="+mn-cs"/>
                        </a:rPr>
                        <a:t>0</a:t>
                      </a:r>
                      <a:r>
                        <a:rPr lang="en-US" sz="1799" b="1" kern="1200" dirty="0" err="1">
                          <a:solidFill>
                            <a:schemeClr val="dk1"/>
                          </a:solidFill>
                          <a:effectLst/>
                          <a:latin typeface="Nunito Sans" panose="020B0604020202020204" charset="-52"/>
                          <a:ea typeface="+mn-ea"/>
                          <a:cs typeface="+mn-cs"/>
                        </a:rPr>
                        <a:t>xf</a:t>
                      </a:r>
                      <a:r>
                        <a:rPr lang="ru-RU" sz="1799" b="1" kern="1200" dirty="0">
                          <a:solidFill>
                            <a:schemeClr val="dk1"/>
                          </a:solidFill>
                          <a:effectLst/>
                          <a:latin typeface="Nunito Sans" panose="020B0604020202020204" charset="-52"/>
                          <a:ea typeface="+mn-ea"/>
                          <a:cs typeface="+mn-cs"/>
                        </a:rPr>
                        <a:t>8</a:t>
                      </a:r>
                      <a:r>
                        <a:rPr lang="ru-RU" sz="1799" kern="1200" dirty="0">
                          <a:solidFill>
                            <a:schemeClr val="dk1"/>
                          </a:solidFill>
                          <a:effectLst/>
                          <a:latin typeface="Nunito Sans" panose="020B0604020202020204" charset="-52"/>
                          <a:ea typeface="+mn-ea"/>
                          <a:cs typeface="+mn-cs"/>
                        </a:rPr>
                        <a:t>. Эти 2 команды избыточны, потому что все, что они делают, - это записывают адрес регистра </a:t>
                      </a:r>
                      <a:r>
                        <a:rPr lang="en-US" sz="1799" b="1" kern="1200" dirty="0">
                          <a:solidFill>
                            <a:schemeClr val="dk1"/>
                          </a:solidFill>
                          <a:effectLst/>
                          <a:latin typeface="Nunito Sans" panose="020B0604020202020204" charset="-52"/>
                          <a:ea typeface="+mn-ea"/>
                          <a:cs typeface="+mn-cs"/>
                        </a:rPr>
                        <a:t>output</a:t>
                      </a:r>
                      <a:r>
                        <a:rPr lang="ru-RU" sz="1799" b="1" kern="1200" dirty="0">
                          <a:solidFill>
                            <a:schemeClr val="dk1"/>
                          </a:solidFill>
                          <a:effectLst/>
                          <a:latin typeface="Nunito Sans" panose="020B0604020202020204" charset="-52"/>
                          <a:ea typeface="+mn-ea"/>
                          <a:cs typeface="+mn-cs"/>
                        </a:rPr>
                        <a:t>_</a:t>
                      </a:r>
                      <a:r>
                        <a:rPr lang="en-US" sz="1799" b="1" kern="1200" dirty="0" err="1">
                          <a:solidFill>
                            <a:schemeClr val="dk1"/>
                          </a:solidFill>
                          <a:effectLst/>
                          <a:latin typeface="Nunito Sans" panose="020B0604020202020204" charset="-52"/>
                          <a:ea typeface="+mn-ea"/>
                          <a:cs typeface="+mn-cs"/>
                        </a:rPr>
                        <a:t>en</a:t>
                      </a:r>
                      <a:r>
                        <a:rPr lang="ru-RU" sz="1799" kern="1200" dirty="0">
                          <a:solidFill>
                            <a:schemeClr val="dk1"/>
                          </a:solidFill>
                          <a:effectLst/>
                          <a:latin typeface="Nunito Sans" panose="020B0604020202020204" charset="-52"/>
                          <a:ea typeface="+mn-ea"/>
                          <a:cs typeface="+mn-cs"/>
                        </a:rPr>
                        <a:t> в </a:t>
                      </a:r>
                      <a:r>
                        <a:rPr lang="en-US" sz="1799" b="1" kern="1200" dirty="0">
                          <a:solidFill>
                            <a:schemeClr val="dk1"/>
                          </a:solidFill>
                          <a:effectLst/>
                          <a:latin typeface="Nunito Sans" panose="020B0604020202020204" charset="-52"/>
                          <a:ea typeface="+mn-ea"/>
                          <a:cs typeface="+mn-cs"/>
                        </a:rPr>
                        <a:t>a</a:t>
                      </a:r>
                      <a:r>
                        <a:rPr lang="ru-RU" sz="1799" b="1" kern="1200" dirty="0">
                          <a:solidFill>
                            <a:schemeClr val="dk1"/>
                          </a:solidFill>
                          <a:effectLst/>
                          <a:latin typeface="Nunito Sans" panose="020B0604020202020204" charset="-52"/>
                          <a:ea typeface="+mn-ea"/>
                          <a:cs typeface="+mn-cs"/>
                        </a:rPr>
                        <a:t>5</a:t>
                      </a:r>
                      <a:r>
                        <a:rPr lang="ru-RU" sz="1799" kern="1200" dirty="0">
                          <a:solidFill>
                            <a:schemeClr val="dk1"/>
                          </a:solidFill>
                          <a:effectLst/>
                          <a:latin typeface="Nunito Sans" panose="020B0604020202020204" charset="-52"/>
                          <a:ea typeface="+mn-ea"/>
                          <a:cs typeface="+mn-cs"/>
                        </a:rPr>
                        <a:t>. В первый раз это делается для того, чтобы команда </a:t>
                      </a:r>
                      <a:r>
                        <a:rPr lang="en-US" sz="1799" b="1" kern="1200" dirty="0" err="1">
                          <a:solidFill>
                            <a:schemeClr val="dk1"/>
                          </a:solidFill>
                          <a:effectLst/>
                          <a:latin typeface="Nunito Sans" panose="020B0604020202020204" charset="-52"/>
                          <a:ea typeface="+mn-ea"/>
                          <a:cs typeface="+mn-cs"/>
                        </a:rPr>
                        <a:t>lw</a:t>
                      </a:r>
                      <a:r>
                        <a:rPr lang="en-US" sz="1799" kern="1200" dirty="0">
                          <a:solidFill>
                            <a:schemeClr val="dk1"/>
                          </a:solidFill>
                          <a:effectLst/>
                          <a:latin typeface="Nunito Sans" panose="020B0604020202020204" charset="-52"/>
                          <a:ea typeface="+mn-ea"/>
                          <a:cs typeface="+mn-cs"/>
                        </a:rPr>
                        <a:t> </a:t>
                      </a:r>
                      <a:r>
                        <a:rPr lang="ru-RU" sz="1799" kern="1200" dirty="0">
                          <a:solidFill>
                            <a:schemeClr val="dk1"/>
                          </a:solidFill>
                          <a:effectLst/>
                          <a:latin typeface="Nunito Sans" panose="020B0604020202020204" charset="-52"/>
                          <a:ea typeface="+mn-ea"/>
                          <a:cs typeface="+mn-cs"/>
                        </a:rPr>
                        <a:t>извлекла значение, на которое указывает </a:t>
                      </a:r>
                      <a:r>
                        <a:rPr lang="en-US" sz="1799" b="1" kern="1200" dirty="0">
                          <a:solidFill>
                            <a:schemeClr val="dk1"/>
                          </a:solidFill>
                          <a:effectLst/>
                          <a:latin typeface="Nunito Sans" panose="020B0604020202020204" charset="-52"/>
                          <a:ea typeface="+mn-ea"/>
                          <a:cs typeface="+mn-cs"/>
                        </a:rPr>
                        <a:t>a</a:t>
                      </a:r>
                      <a:r>
                        <a:rPr lang="ru-RU" sz="1799" b="1" kern="1200" dirty="0">
                          <a:solidFill>
                            <a:schemeClr val="dk1"/>
                          </a:solidFill>
                          <a:effectLst/>
                          <a:latin typeface="Nunito Sans" panose="020B0604020202020204" charset="-52"/>
                          <a:ea typeface="+mn-ea"/>
                          <a:cs typeface="+mn-cs"/>
                        </a:rPr>
                        <a:t>5</a:t>
                      </a:r>
                      <a:r>
                        <a:rPr lang="ru-RU" sz="1799" kern="1200" dirty="0">
                          <a:solidFill>
                            <a:schemeClr val="dk1"/>
                          </a:solidFill>
                          <a:effectLst/>
                          <a:latin typeface="Nunito Sans" panose="020B0604020202020204" charset="-52"/>
                          <a:ea typeface="+mn-ea"/>
                          <a:cs typeface="+mn-cs"/>
                        </a:rPr>
                        <a:t> (</a:t>
                      </a:r>
                      <a:r>
                        <a:rPr lang="en-US" sz="1799" b="1" kern="1200" dirty="0">
                          <a:solidFill>
                            <a:schemeClr val="dk1"/>
                          </a:solidFill>
                          <a:effectLst/>
                          <a:latin typeface="Nunito Sans" panose="020B0604020202020204" charset="-52"/>
                          <a:ea typeface="+mn-ea"/>
                          <a:cs typeface="+mn-cs"/>
                        </a:rPr>
                        <a:t>output</a:t>
                      </a:r>
                      <a:r>
                        <a:rPr lang="ru-RU" sz="1799" b="1" kern="1200" dirty="0">
                          <a:solidFill>
                            <a:schemeClr val="dk1"/>
                          </a:solidFill>
                          <a:effectLst/>
                          <a:latin typeface="Nunito Sans" panose="020B0604020202020204" charset="-52"/>
                          <a:ea typeface="+mn-ea"/>
                          <a:cs typeface="+mn-cs"/>
                        </a:rPr>
                        <a:t>_</a:t>
                      </a:r>
                      <a:r>
                        <a:rPr lang="en-US" sz="1799" b="1" kern="1200" dirty="0" err="1">
                          <a:solidFill>
                            <a:schemeClr val="dk1"/>
                          </a:solidFill>
                          <a:effectLst/>
                          <a:latin typeface="Nunito Sans" panose="020B0604020202020204" charset="-52"/>
                          <a:ea typeface="+mn-ea"/>
                          <a:cs typeface="+mn-cs"/>
                        </a:rPr>
                        <a:t>en</a:t>
                      </a:r>
                      <a:r>
                        <a:rPr lang="ru-RU" sz="1799" kern="1200" dirty="0">
                          <a:solidFill>
                            <a:schemeClr val="dk1"/>
                          </a:solidFill>
                          <a:effectLst/>
                          <a:latin typeface="Nunito Sans" panose="020B0604020202020204" charset="-52"/>
                          <a:ea typeface="+mn-ea"/>
                          <a:cs typeface="+mn-cs"/>
                        </a:rPr>
                        <a:t>). </a:t>
                      </a:r>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017382"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Изменение уровня оптимизации</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pic>
        <p:nvPicPr>
          <p:cNvPr id="7" name="Рисунок 20" descr="Assembly code with 2 redundant instructions">
            <a:extLst>
              <a:ext uri="{FF2B5EF4-FFF2-40B4-BE49-F238E27FC236}">
                <a16:creationId xmlns:a16="http://schemas.microsoft.com/office/drawing/2014/main" id="{CED80536-8BD3-209C-60A4-2302AA8E02E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62712" y="1590904"/>
            <a:ext cx="4762500" cy="1645920"/>
          </a:xfrm>
          <a:prstGeom prst="rect">
            <a:avLst/>
          </a:prstGeom>
          <a:noFill/>
          <a:ln>
            <a:noFill/>
          </a:ln>
        </p:spPr>
      </p:pic>
      <p:sp>
        <p:nvSpPr>
          <p:cNvPr id="9" name="TextBox 8">
            <a:extLst>
              <a:ext uri="{FF2B5EF4-FFF2-40B4-BE49-F238E27FC236}">
                <a16:creationId xmlns:a16="http://schemas.microsoft.com/office/drawing/2014/main" id="{E28D8AF5-B60D-EE1A-F622-E1DD849B9CB2}"/>
              </a:ext>
            </a:extLst>
          </p:cNvPr>
          <p:cNvSpPr txBox="1"/>
          <p:nvPr/>
        </p:nvSpPr>
        <p:spPr>
          <a:xfrm>
            <a:off x="5979319" y="3070911"/>
            <a:ext cx="6100762" cy="458074"/>
          </a:xfrm>
          <a:prstGeom prst="rect">
            <a:avLst/>
          </a:prstGeom>
          <a:noFill/>
        </p:spPr>
        <p:txBody>
          <a:bodyPr wrap="square">
            <a:spAutoFit/>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Ассемблерный код с 2 избыточными командами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Рисунок 19" descr="A screenshot showing the debug.mk file to change the optimization level">
            <a:extLst>
              <a:ext uri="{FF2B5EF4-FFF2-40B4-BE49-F238E27FC236}">
                <a16:creationId xmlns:a16="http://schemas.microsoft.com/office/drawing/2014/main" id="{5D2D4FE3-3794-E39A-A978-EFFC9462F2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2712" y="3686048"/>
            <a:ext cx="4762500" cy="2552700"/>
          </a:xfrm>
          <a:prstGeom prst="rect">
            <a:avLst/>
          </a:prstGeom>
          <a:noFill/>
          <a:ln>
            <a:noFill/>
          </a:ln>
        </p:spPr>
      </p:pic>
      <p:pic>
        <p:nvPicPr>
          <p:cNvPr id="11" name="Рисунок 18" descr="A screenshot showing the debugger halted and the improved assembly code">
            <a:extLst>
              <a:ext uri="{FF2B5EF4-FFF2-40B4-BE49-F238E27FC236}">
                <a16:creationId xmlns:a16="http://schemas.microsoft.com/office/drawing/2014/main" id="{2B795E2D-CE8E-384F-B802-9EC1AFAB730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912" y="4355234"/>
            <a:ext cx="4831080" cy="1101090"/>
          </a:xfrm>
          <a:prstGeom prst="rect">
            <a:avLst/>
          </a:prstGeom>
          <a:noFill/>
          <a:ln>
            <a:noFill/>
          </a:ln>
        </p:spPr>
      </p:pic>
      <p:sp>
        <p:nvSpPr>
          <p:cNvPr id="13" name="TextBox 12">
            <a:extLst>
              <a:ext uri="{FF2B5EF4-FFF2-40B4-BE49-F238E27FC236}">
                <a16:creationId xmlns:a16="http://schemas.microsoft.com/office/drawing/2014/main" id="{5ECED3A0-BC9F-83A1-923A-440D9571D183}"/>
              </a:ext>
            </a:extLst>
          </p:cNvPr>
          <p:cNvSpPr txBox="1"/>
          <p:nvPr/>
        </p:nvSpPr>
        <p:spPr>
          <a:xfrm>
            <a:off x="608094" y="5441207"/>
            <a:ext cx="6100762" cy="873572"/>
          </a:xfrm>
          <a:prstGeom prst="rect">
            <a:avLst/>
          </a:prstGeom>
          <a:noFill/>
        </p:spPr>
        <p:txBody>
          <a:bodyPr wrap="square">
            <a:spAutoFit/>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Оптимизированная версия нашего заменяющего кода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685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476290179"/>
              </p:ext>
            </p:extLst>
          </p:nvPr>
        </p:nvGraphicFramePr>
        <p:xfrm>
          <a:off x="623888" y="1590904"/>
          <a:ext cx="4862512" cy="324485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Давайте оглянемся назад на нашу однострочную альтернативную реализацию  </a:t>
                      </a:r>
                      <a:r>
                        <a:rPr lang="en-US" sz="1799" b="1" kern="1200" dirty="0">
                          <a:solidFill>
                            <a:schemeClr val="dk1"/>
                          </a:solidFill>
                          <a:effectLst/>
                          <a:latin typeface="Nunito Sans" panose="020B0604020202020204" charset="-52"/>
                          <a:ea typeface="+mn-ea"/>
                          <a:cs typeface="+mn-cs"/>
                        </a:rPr>
                        <a:t>metal</a:t>
                      </a:r>
                      <a:r>
                        <a:rPr lang="ru-RU" sz="1799" b="1" kern="1200" dirty="0">
                          <a:solidFill>
                            <a:schemeClr val="dk1"/>
                          </a:solidFill>
                          <a:effectLst/>
                          <a:latin typeface="Nunito Sans" panose="020B0604020202020204" charset="-52"/>
                          <a:ea typeface="+mn-ea"/>
                          <a:cs typeface="+mn-cs"/>
                        </a:rPr>
                        <a:t>_</a:t>
                      </a:r>
                      <a:r>
                        <a:rPr lang="en-US" sz="1799" b="1" kern="1200" dirty="0" err="1">
                          <a:solidFill>
                            <a:schemeClr val="dk1"/>
                          </a:solidFill>
                          <a:effectLst/>
                          <a:latin typeface="Nunito Sans" panose="020B0604020202020204" charset="-52"/>
                          <a:ea typeface="+mn-ea"/>
                          <a:cs typeface="+mn-cs"/>
                        </a:rPr>
                        <a:t>gpio</a:t>
                      </a:r>
                      <a:r>
                        <a:rPr lang="ru-RU" sz="1799" b="1" kern="1200" dirty="0">
                          <a:solidFill>
                            <a:schemeClr val="dk1"/>
                          </a:solidFill>
                          <a:effectLst/>
                          <a:latin typeface="Nunito Sans" panose="020B0604020202020204" charset="-52"/>
                          <a:ea typeface="+mn-ea"/>
                          <a:cs typeface="+mn-cs"/>
                        </a:rPr>
                        <a:t>_</a:t>
                      </a:r>
                      <a:r>
                        <a:rPr lang="en-US" sz="1799" b="1" kern="1200" dirty="0">
                          <a:solidFill>
                            <a:schemeClr val="dk1"/>
                          </a:solidFill>
                          <a:effectLst/>
                          <a:latin typeface="Nunito Sans" panose="020B0604020202020204" charset="-52"/>
                          <a:ea typeface="+mn-ea"/>
                          <a:cs typeface="+mn-cs"/>
                        </a:rPr>
                        <a:t>enable</a:t>
                      </a:r>
                      <a:r>
                        <a:rPr lang="ru-RU" sz="1799" b="1" kern="1200" dirty="0">
                          <a:solidFill>
                            <a:schemeClr val="dk1"/>
                          </a:solidFill>
                          <a:effectLst/>
                          <a:latin typeface="Nunito Sans" panose="020B0604020202020204" charset="-52"/>
                          <a:ea typeface="+mn-ea"/>
                          <a:cs typeface="+mn-cs"/>
                        </a:rPr>
                        <a:t>_</a:t>
                      </a:r>
                      <a:r>
                        <a:rPr lang="en-US" sz="1799" b="1" kern="1200" dirty="0">
                          <a:solidFill>
                            <a:schemeClr val="dk1"/>
                          </a:solidFill>
                          <a:effectLst/>
                          <a:latin typeface="Nunito Sans" panose="020B0604020202020204" charset="-52"/>
                          <a:ea typeface="+mn-ea"/>
                          <a:cs typeface="+mn-cs"/>
                        </a:rPr>
                        <a:t>output</a:t>
                      </a:r>
                      <a:r>
                        <a:rPr lang="ru-RU" sz="1799" b="1" kern="1200" dirty="0">
                          <a:solidFill>
                            <a:schemeClr val="dk1"/>
                          </a:solidFill>
                          <a:effectLst/>
                          <a:latin typeface="Nunito Sans" panose="020B0604020202020204" charset="-52"/>
                          <a:ea typeface="+mn-ea"/>
                          <a:cs typeface="+mn-cs"/>
                        </a:rPr>
                        <a:t>(</a:t>
                      </a:r>
                      <a:r>
                        <a:rPr lang="en-US" sz="1799" b="1" kern="1200" dirty="0">
                          <a:solidFill>
                            <a:schemeClr val="dk1"/>
                          </a:solidFill>
                          <a:effectLst/>
                          <a:latin typeface="Nunito Sans" panose="020B0604020202020204" charset="-52"/>
                          <a:ea typeface="+mn-ea"/>
                          <a:cs typeface="+mn-cs"/>
                        </a:rPr>
                        <a:t>led</a:t>
                      </a:r>
                      <a:r>
                        <a:rPr lang="ru-RU" sz="1799" b="1" kern="1200" dirty="0">
                          <a:solidFill>
                            <a:schemeClr val="dk1"/>
                          </a:solidFill>
                          <a:effectLst/>
                          <a:latin typeface="Nunito Sans" panose="020B0604020202020204" charset="-52"/>
                          <a:ea typeface="+mn-ea"/>
                          <a:cs typeface="+mn-cs"/>
                        </a:rPr>
                        <a:t>0, 5)</a:t>
                      </a:r>
                      <a:r>
                        <a:rPr lang="ru-RU" sz="1799" kern="1200" dirty="0">
                          <a:solidFill>
                            <a:schemeClr val="dk1"/>
                          </a:solidFill>
                          <a:effectLst/>
                          <a:latin typeface="Nunito Sans" panose="020B0604020202020204" charset="-52"/>
                          <a:ea typeface="+mn-ea"/>
                          <a:cs typeface="+mn-cs"/>
                        </a:rPr>
                        <a:t>:</a:t>
                      </a:r>
                      <a:endParaRPr lang="en-RU" sz="1799" kern="1200" dirty="0">
                        <a:solidFill>
                          <a:schemeClr val="dk1"/>
                        </a:solidFill>
                        <a:effectLst/>
                        <a:latin typeface="Nunito Sans" panose="020B0604020202020204" charset="-52"/>
                        <a:ea typeface="+mn-ea"/>
                        <a:cs typeface="+mn-cs"/>
                      </a:endParaRPr>
                    </a:p>
                    <a:p>
                      <a:r>
                        <a:rPr lang="ru-RU" sz="1799" b="1" kern="1200" dirty="0">
                          <a:solidFill>
                            <a:schemeClr val="dk1"/>
                          </a:solidFill>
                          <a:effectLst/>
                          <a:latin typeface="Nunito Sans" panose="020B0604020202020204" charset="-52"/>
                          <a:ea typeface="+mn-ea"/>
                          <a:cs typeface="+mn-cs"/>
                        </a:rPr>
                        <a:t>*((</a:t>
                      </a:r>
                      <a:r>
                        <a:rPr lang="en-US" sz="1799" b="1" kern="1200" dirty="0" err="1">
                          <a:solidFill>
                            <a:schemeClr val="dk1"/>
                          </a:solidFill>
                          <a:effectLst/>
                          <a:latin typeface="Nunito Sans" panose="020B0604020202020204" charset="-52"/>
                          <a:ea typeface="+mn-ea"/>
                          <a:cs typeface="+mn-cs"/>
                        </a:rPr>
                        <a:t>uint</a:t>
                      </a:r>
                      <a:r>
                        <a:rPr lang="ru-RU" sz="1799" b="1" kern="1200" dirty="0">
                          <a:solidFill>
                            <a:schemeClr val="dk1"/>
                          </a:solidFill>
                          <a:effectLst/>
                          <a:latin typeface="Nunito Sans" panose="020B0604020202020204" charset="-52"/>
                          <a:ea typeface="+mn-ea"/>
                          <a:cs typeface="+mn-cs"/>
                        </a:rPr>
                        <a:t>32_</a:t>
                      </a:r>
                      <a:r>
                        <a:rPr lang="en-US" sz="1799" b="1" kern="1200" dirty="0">
                          <a:solidFill>
                            <a:schemeClr val="dk1"/>
                          </a:solidFill>
                          <a:effectLst/>
                          <a:latin typeface="Nunito Sans" panose="020B0604020202020204" charset="-52"/>
                          <a:ea typeface="+mn-ea"/>
                          <a:cs typeface="+mn-cs"/>
                        </a:rPr>
                        <a:t>t</a:t>
                      </a:r>
                      <a:r>
                        <a:rPr lang="ru-RU" sz="1799" b="1" kern="1200" dirty="0">
                          <a:solidFill>
                            <a:schemeClr val="dk1"/>
                          </a:solidFill>
                          <a:effectLst/>
                          <a:latin typeface="Nunito Sans" panose="020B0604020202020204" charset="-52"/>
                          <a:ea typeface="+mn-ea"/>
                          <a:cs typeface="+mn-cs"/>
                        </a:rPr>
                        <a:t> *) 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10012008) |= 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20;</a:t>
                      </a:r>
                    </a:p>
                    <a:p>
                      <a:r>
                        <a:rPr lang="ru-RU" sz="1799" kern="1200" dirty="0">
                          <a:solidFill>
                            <a:schemeClr val="dk1"/>
                          </a:solidFill>
                          <a:effectLst/>
                          <a:latin typeface="Nunito Sans" panose="020B0604020202020204" charset="-52"/>
                          <a:ea typeface="+mn-ea"/>
                          <a:cs typeface="+mn-cs"/>
                        </a:rPr>
                        <a:t>Вот что мы можем сделать с помощью макрофункции:</a:t>
                      </a:r>
                      <a:endParaRPr lang="en-RU" sz="1799" kern="1200" dirty="0">
                        <a:solidFill>
                          <a:schemeClr val="dk1"/>
                        </a:solidFill>
                        <a:effectLst/>
                        <a:latin typeface="Nunito Sans" panose="020B0604020202020204" charset="-52"/>
                        <a:ea typeface="+mn-ea"/>
                        <a:cs typeface="+mn-cs"/>
                      </a:endParaRPr>
                    </a:p>
                    <a:p>
                      <a:r>
                        <a:rPr lang="en-US" sz="1799" b="1" kern="1200" dirty="0">
                          <a:solidFill>
                            <a:schemeClr val="dk1"/>
                          </a:solidFill>
                          <a:effectLst/>
                          <a:latin typeface="Nunito Sans" panose="020B0604020202020204" charset="-52"/>
                          <a:ea typeface="+mn-ea"/>
                          <a:cs typeface="+mn-cs"/>
                        </a:rPr>
                        <a:t>#define </a:t>
                      </a:r>
                      <a:r>
                        <a:rPr lang="en-US" sz="1799" b="1" kern="1200" dirty="0" err="1">
                          <a:solidFill>
                            <a:schemeClr val="dk1"/>
                          </a:solidFill>
                          <a:effectLst/>
                          <a:latin typeface="Nunito Sans" panose="020B0604020202020204" charset="-52"/>
                          <a:ea typeface="+mn-ea"/>
                          <a:cs typeface="+mn-cs"/>
                        </a:rPr>
                        <a:t>Red_V_enable_output</a:t>
                      </a:r>
                      <a:r>
                        <a:rPr lang="en-US" sz="1799" b="1" kern="1200" dirty="0">
                          <a:solidFill>
                            <a:schemeClr val="dk1"/>
                          </a:solidFill>
                          <a:effectLst/>
                          <a:latin typeface="Nunito Sans" panose="020B0604020202020204" charset="-52"/>
                          <a:ea typeface="+mn-ea"/>
                          <a:cs typeface="+mn-cs"/>
                        </a:rPr>
                        <a:t>(x) *((uint32_t *) 0x10012008) |= (1&lt;&lt;(x))</a:t>
                      </a:r>
                      <a:endParaRPr lang="en-RU" sz="1799" kern="1200" dirty="0">
                        <a:solidFill>
                          <a:schemeClr val="dk1"/>
                        </a:solidFill>
                        <a:effectLst/>
                        <a:latin typeface="Nunito Sans" panose="020B0604020202020204" charset="-52"/>
                        <a:ea typeface="+mn-ea"/>
                        <a:cs typeface="+mn-cs"/>
                      </a:endParaRPr>
                    </a:p>
                    <a:p>
                      <a:endParaRPr lang="en-RU" sz="1799"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18818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Написание наших собственных функций ввода-вывода</a:t>
            </a:r>
          </a:p>
        </p:txBody>
      </p:sp>
    </p:spTree>
    <p:extLst>
      <p:ext uri="{BB962C8B-B14F-4D97-AF65-F5344CB8AC3E}">
        <p14:creationId xmlns:p14="http://schemas.microsoft.com/office/powerpoint/2010/main" val="81482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769980643"/>
              </p:ext>
            </p:extLst>
          </p:nvPr>
        </p:nvGraphicFramePr>
        <p:xfrm>
          <a:off x="623888" y="1590904"/>
          <a:ext cx="5472112" cy="4663440"/>
        </p:xfrm>
        <a:graphic>
          <a:graphicData uri="http://schemas.openxmlformats.org/drawingml/2006/table">
            <a:tbl>
              <a:tblPr firstRow="1" bandRow="1">
                <a:tableStyleId>{5C22544A-7EE6-4342-B048-85BDC9FD1C3A}</a:tableStyleId>
              </a:tblPr>
              <a:tblGrid>
                <a:gridCol w="54721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800" kern="1200" dirty="0">
                          <a:solidFill>
                            <a:schemeClr val="dk1"/>
                          </a:solidFill>
                          <a:effectLst/>
                          <a:latin typeface="Nunito Sans" panose="020B0604020202020204" charset="-52"/>
                          <a:ea typeface="+mn-ea"/>
                          <a:cs typeface="+mn-cs"/>
                        </a:rPr>
                        <a:t>Одним из аргументов в пользу ответа “Нет” является то, что функции конфигурации, скорее всего, будут вызваны только один раз, прежде чем мы войдем в основной цикл. В этом случае накладные расходы незначительны.</a:t>
                      </a:r>
                      <a:endParaRPr lang="en-RU" sz="1800" kern="1200" dirty="0">
                        <a:solidFill>
                          <a:schemeClr val="dk1"/>
                        </a:solidFill>
                        <a:effectLst/>
                        <a:latin typeface="Nunito Sans" panose="020B0604020202020204" charset="-52"/>
                        <a:ea typeface="+mn-ea"/>
                        <a:cs typeface="+mn-cs"/>
                      </a:endParaRPr>
                    </a:p>
                    <a:p>
                      <a:r>
                        <a:rPr lang="ru-RU" sz="1800" kern="1200" dirty="0">
                          <a:solidFill>
                            <a:schemeClr val="dk1"/>
                          </a:solidFill>
                          <a:effectLst/>
                          <a:latin typeface="Nunito Sans" panose="020B0604020202020204" charset="-52"/>
                          <a:ea typeface="+mn-ea"/>
                          <a:cs typeface="+mn-cs"/>
                        </a:rPr>
                        <a:t>Однако внутри основного цикла используются другие функции, которые могут препятствовать достижению приемлемой скорости выполнения.</a:t>
                      </a:r>
                      <a:endParaRPr lang="en-RU" sz="1800" kern="1200" dirty="0">
                        <a:solidFill>
                          <a:schemeClr val="dk1"/>
                        </a:solidFill>
                        <a:effectLst/>
                        <a:latin typeface="Nunito Sans" panose="020B0604020202020204" charset="-52"/>
                        <a:ea typeface="+mn-ea"/>
                        <a:cs typeface="+mn-cs"/>
                      </a:endParaRPr>
                    </a:p>
                    <a:p>
                      <a:r>
                        <a:rPr lang="ru-RU" sz="1800" kern="1200" dirty="0">
                          <a:solidFill>
                            <a:schemeClr val="dk1"/>
                          </a:solidFill>
                          <a:effectLst/>
                          <a:latin typeface="Nunito Sans" panose="020B0604020202020204" charset="-52"/>
                          <a:ea typeface="+mn-ea"/>
                          <a:cs typeface="+mn-cs"/>
                        </a:rPr>
                        <a:t>Возьмем, к примеру, функцию </a:t>
                      </a:r>
                      <a:r>
                        <a:rPr lang="en-US" sz="1800" b="1" kern="1200" dirty="0">
                          <a:solidFill>
                            <a:schemeClr val="dk1"/>
                          </a:solidFill>
                          <a:effectLst/>
                          <a:latin typeface="Nunito Sans" panose="020B0604020202020204" charset="-52"/>
                          <a:ea typeface="+mn-ea"/>
                          <a:cs typeface="+mn-cs"/>
                        </a:rPr>
                        <a:t>metal</a:t>
                      </a:r>
                      <a:r>
                        <a:rPr lang="ru-RU" sz="1800" b="1" kern="1200" dirty="0">
                          <a:solidFill>
                            <a:schemeClr val="dk1"/>
                          </a:solidFill>
                          <a:effectLst/>
                          <a:latin typeface="Nunito Sans" panose="020B0604020202020204" charset="-52"/>
                          <a:ea typeface="+mn-ea"/>
                          <a:cs typeface="+mn-cs"/>
                        </a:rPr>
                        <a:t>_</a:t>
                      </a:r>
                      <a:r>
                        <a:rPr lang="en-US" sz="1800" b="1" kern="1200" dirty="0" err="1">
                          <a:solidFill>
                            <a:schemeClr val="dk1"/>
                          </a:solidFill>
                          <a:effectLst/>
                          <a:latin typeface="Nunito Sans" panose="020B0604020202020204" charset="-52"/>
                          <a:ea typeface="+mn-ea"/>
                          <a:cs typeface="+mn-cs"/>
                        </a:rPr>
                        <a:t>gpio</a:t>
                      </a:r>
                      <a:r>
                        <a:rPr lang="ru-RU" sz="1800" b="1" kern="1200" dirty="0">
                          <a:solidFill>
                            <a:schemeClr val="dk1"/>
                          </a:solidFill>
                          <a:effectLst/>
                          <a:latin typeface="Nunito Sans" panose="020B0604020202020204" charset="-52"/>
                          <a:ea typeface="+mn-ea"/>
                          <a:cs typeface="+mn-cs"/>
                        </a:rPr>
                        <a:t>_</a:t>
                      </a:r>
                      <a:r>
                        <a:rPr lang="en-US" sz="1800" b="1" kern="1200" dirty="0">
                          <a:solidFill>
                            <a:schemeClr val="dk1"/>
                          </a:solidFill>
                          <a:effectLst/>
                          <a:latin typeface="Nunito Sans" panose="020B0604020202020204" charset="-52"/>
                          <a:ea typeface="+mn-ea"/>
                          <a:cs typeface="+mn-cs"/>
                        </a:rPr>
                        <a:t>set</a:t>
                      </a:r>
                      <a:r>
                        <a:rPr lang="ru-RU" sz="1800" b="1" kern="1200" dirty="0">
                          <a:solidFill>
                            <a:schemeClr val="dk1"/>
                          </a:solidFill>
                          <a:effectLst/>
                          <a:latin typeface="Nunito Sans" panose="020B0604020202020204" charset="-52"/>
                          <a:ea typeface="+mn-ea"/>
                          <a:cs typeface="+mn-cs"/>
                        </a:rPr>
                        <a:t>_</a:t>
                      </a:r>
                      <a:r>
                        <a:rPr lang="en-US" sz="1800" b="1" kern="1200" dirty="0">
                          <a:solidFill>
                            <a:schemeClr val="dk1"/>
                          </a:solidFill>
                          <a:effectLst/>
                          <a:latin typeface="Nunito Sans" panose="020B0604020202020204" charset="-52"/>
                          <a:ea typeface="+mn-ea"/>
                          <a:cs typeface="+mn-cs"/>
                        </a:rPr>
                        <a:t>pin</a:t>
                      </a:r>
                      <a:r>
                        <a:rPr lang="ru-RU" sz="1800" b="1" kern="1200" dirty="0">
                          <a:solidFill>
                            <a:schemeClr val="dk1"/>
                          </a:solidFill>
                          <a:effectLst/>
                          <a:latin typeface="Nunito Sans" panose="020B0604020202020204" charset="-52"/>
                          <a:ea typeface="+mn-ea"/>
                          <a:cs typeface="+mn-cs"/>
                        </a:rPr>
                        <a:t>()</a:t>
                      </a:r>
                      <a:r>
                        <a:rPr lang="ru-RU" sz="1800" kern="1200" dirty="0">
                          <a:solidFill>
                            <a:schemeClr val="dk1"/>
                          </a:solidFill>
                          <a:effectLst/>
                          <a:latin typeface="Nunito Sans" panose="020B0604020202020204" charset="-52"/>
                          <a:ea typeface="+mn-ea"/>
                          <a:cs typeface="+mn-cs"/>
                        </a:rPr>
                        <a:t>. Эта функция используется для включения и выключения светодиода, но она проходит через цепочку функций, очень похожих на то, что мы видели для </a:t>
                      </a:r>
                      <a:r>
                        <a:rPr lang="en-US" sz="1800" b="1" kern="1200" dirty="0">
                          <a:solidFill>
                            <a:schemeClr val="dk1"/>
                          </a:solidFill>
                          <a:effectLst/>
                          <a:latin typeface="Nunito Sans" panose="020B0604020202020204" charset="-52"/>
                          <a:ea typeface="+mn-ea"/>
                          <a:cs typeface="+mn-cs"/>
                        </a:rPr>
                        <a:t>metal</a:t>
                      </a:r>
                      <a:r>
                        <a:rPr lang="ru-RU" sz="1800" b="1" kern="1200" dirty="0">
                          <a:solidFill>
                            <a:schemeClr val="dk1"/>
                          </a:solidFill>
                          <a:effectLst/>
                          <a:latin typeface="Nunito Sans" panose="020B0604020202020204" charset="-52"/>
                          <a:ea typeface="+mn-ea"/>
                          <a:cs typeface="+mn-cs"/>
                        </a:rPr>
                        <a:t>_</a:t>
                      </a:r>
                      <a:r>
                        <a:rPr lang="en-US" sz="1800" b="1" kern="1200" dirty="0" err="1">
                          <a:solidFill>
                            <a:schemeClr val="dk1"/>
                          </a:solidFill>
                          <a:effectLst/>
                          <a:latin typeface="Nunito Sans" panose="020B0604020202020204" charset="-52"/>
                          <a:ea typeface="+mn-ea"/>
                          <a:cs typeface="+mn-cs"/>
                        </a:rPr>
                        <a:t>gpio</a:t>
                      </a:r>
                      <a:r>
                        <a:rPr lang="ru-RU" sz="1800" b="1" kern="1200" dirty="0">
                          <a:solidFill>
                            <a:schemeClr val="dk1"/>
                          </a:solidFill>
                          <a:effectLst/>
                          <a:latin typeface="Nunito Sans" panose="020B0604020202020204" charset="-52"/>
                          <a:ea typeface="+mn-ea"/>
                          <a:cs typeface="+mn-cs"/>
                        </a:rPr>
                        <a:t>_</a:t>
                      </a:r>
                      <a:r>
                        <a:rPr lang="en-US" sz="1800" b="1" kern="1200" dirty="0">
                          <a:solidFill>
                            <a:schemeClr val="dk1"/>
                          </a:solidFill>
                          <a:effectLst/>
                          <a:latin typeface="Nunito Sans" panose="020B0604020202020204" charset="-52"/>
                          <a:ea typeface="+mn-ea"/>
                          <a:cs typeface="+mn-cs"/>
                        </a:rPr>
                        <a:t>enable</a:t>
                      </a:r>
                      <a:r>
                        <a:rPr lang="ru-RU" sz="1800" b="1" kern="1200" dirty="0">
                          <a:solidFill>
                            <a:schemeClr val="dk1"/>
                          </a:solidFill>
                          <a:effectLst/>
                          <a:latin typeface="Nunito Sans" panose="020B0604020202020204" charset="-52"/>
                          <a:ea typeface="+mn-ea"/>
                          <a:cs typeface="+mn-cs"/>
                        </a:rPr>
                        <a:t>_</a:t>
                      </a:r>
                      <a:r>
                        <a:rPr lang="en-US" sz="1800" b="1" kern="1200" dirty="0">
                          <a:solidFill>
                            <a:schemeClr val="dk1"/>
                          </a:solidFill>
                          <a:effectLst/>
                          <a:latin typeface="Nunito Sans" panose="020B0604020202020204" charset="-52"/>
                          <a:ea typeface="+mn-ea"/>
                          <a:cs typeface="+mn-cs"/>
                        </a:rPr>
                        <a:t>output</a:t>
                      </a:r>
                      <a:r>
                        <a:rPr lang="ru-RU" sz="1800" b="1" kern="1200" dirty="0">
                          <a:solidFill>
                            <a:schemeClr val="dk1"/>
                          </a:solidFill>
                          <a:effectLst/>
                          <a:latin typeface="Nunito Sans" panose="020B0604020202020204" charset="-52"/>
                          <a:ea typeface="+mn-ea"/>
                          <a:cs typeface="+mn-cs"/>
                        </a:rPr>
                        <a:t>()</a:t>
                      </a:r>
                      <a:r>
                        <a:rPr lang="ru-RU" sz="1800" kern="1200" dirty="0">
                          <a:solidFill>
                            <a:schemeClr val="dk1"/>
                          </a:solidFill>
                          <a:effectLst/>
                          <a:latin typeface="Nunito Sans" panose="020B0604020202020204" charset="-52"/>
                          <a:ea typeface="+mn-ea"/>
                          <a:cs typeface="+mn-cs"/>
                        </a:rPr>
                        <a:t>.</a:t>
                      </a:r>
                      <a:endParaRPr lang="en-RU" sz="180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400" kern="1200" dirty="0">
                        <a:solidFill>
                          <a:schemeClr val="dk1"/>
                        </a:solidFill>
                        <a:effectLst/>
                        <a:latin typeface="Nunito Sans" panose="020B0604020202020204" charset="-52"/>
                        <a:ea typeface="+mn-ea"/>
                        <a:cs typeface="+mn-cs"/>
                      </a:endParaRPr>
                    </a:p>
                    <a:p>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99636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rPr>
              <a:t>Стоит ли писать наши собственные функции</a:t>
            </a:r>
            <a:r>
              <a:rPr lang="en-RU" dirty="0">
                <a:effectLst/>
              </a:rPr>
              <a:t> </a:t>
            </a:r>
            <a:endParaRPr lang="en-US" dirty="0"/>
          </a:p>
        </p:txBody>
      </p:sp>
      <p:pic>
        <p:nvPicPr>
          <p:cNvPr id="5" name="Рисунок 24" descr="A table showing the configuration register offsets, their names, and their descriptions">
            <a:extLst>
              <a:ext uri="{FF2B5EF4-FFF2-40B4-BE49-F238E27FC236}">
                <a16:creationId xmlns:a16="http://schemas.microsoft.com/office/drawing/2014/main" id="{6E401498-64DC-F69C-372B-2F93AC5D6E8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4032" y="1168222"/>
            <a:ext cx="3688080" cy="3459480"/>
          </a:xfrm>
          <a:prstGeom prst="rect">
            <a:avLst/>
          </a:prstGeom>
          <a:noFill/>
          <a:ln>
            <a:noFill/>
          </a:ln>
        </p:spPr>
      </p:pic>
      <p:pic>
        <p:nvPicPr>
          <p:cNvPr id="8" name="Рисунок 23" descr="The while loop showing the improved self-made configuration function calls">
            <a:extLst>
              <a:ext uri="{FF2B5EF4-FFF2-40B4-BE49-F238E27FC236}">
                <a16:creationId xmlns:a16="http://schemas.microsoft.com/office/drawing/2014/main" id="{84D22CC7-D5E4-382C-C05C-72E5466BF4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4032" y="4818067"/>
            <a:ext cx="4640580" cy="1261745"/>
          </a:xfrm>
          <a:prstGeom prst="rect">
            <a:avLst/>
          </a:prstGeom>
          <a:noFill/>
          <a:ln>
            <a:noFill/>
          </a:ln>
        </p:spPr>
      </p:pic>
    </p:spTree>
    <p:extLst>
      <p:ext uri="{BB962C8B-B14F-4D97-AF65-F5344CB8AC3E}">
        <p14:creationId xmlns:p14="http://schemas.microsoft.com/office/powerpoint/2010/main" val="52354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297598237"/>
              </p:ext>
            </p:extLst>
          </p:nvPr>
        </p:nvGraphicFramePr>
        <p:xfrm>
          <a:off x="623887" y="1590904"/>
          <a:ext cx="10769043" cy="3840480"/>
        </p:xfrm>
        <a:graphic>
          <a:graphicData uri="http://schemas.openxmlformats.org/drawingml/2006/table">
            <a:tbl>
              <a:tblPr firstRow="1" bandRow="1">
                <a:tableStyleId>{5C22544A-7EE6-4342-B048-85BDC9FD1C3A}</a:tableStyleId>
              </a:tblPr>
              <a:tblGrid>
                <a:gridCol w="10769043">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20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2000" kern="1200" dirty="0">
                          <a:solidFill>
                            <a:schemeClr val="dk1"/>
                          </a:solidFill>
                          <a:effectLst/>
                          <a:latin typeface="Nunito Sans" panose="020B0604020202020204" charset="-52"/>
                          <a:ea typeface="+mn-ea"/>
                          <a:cs typeface="+mn-cs"/>
                        </a:rPr>
                        <a:t>Советы по технике безопасности при работе с оборудованием:</a:t>
                      </a:r>
                      <a:endParaRPr lang="en-RU" sz="2000" kern="1200" dirty="0">
                        <a:solidFill>
                          <a:schemeClr val="dk1"/>
                        </a:solidFill>
                        <a:effectLst/>
                        <a:latin typeface="Nunito Sans" panose="020B0604020202020204" charset="-52"/>
                        <a:ea typeface="+mn-ea"/>
                        <a:cs typeface="+mn-cs"/>
                      </a:endParaRP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Снимите все украшения со своих рук и запястий. </a:t>
                      </a: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Всегда работайте на изолированной поверхности. Никогда не ставьте свое оборудование на металлическую столешницу.</a:t>
                      </a:r>
                      <a:endParaRPr lang="en-RU" sz="2000" kern="1200" dirty="0">
                        <a:solidFill>
                          <a:schemeClr val="dk1"/>
                        </a:solidFill>
                        <a:effectLst/>
                        <a:latin typeface="Nunito Sans" panose="020B0604020202020204" charset="-52"/>
                        <a:ea typeface="+mn-ea"/>
                        <a:cs typeface="+mn-cs"/>
                      </a:endParaRP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Мойте руки до и после прикосновения к электронным деталям, так как они могут содержать свинец или другие опасные материалы.</a:t>
                      </a:r>
                      <a:endParaRPr lang="en-RU" sz="2000" kern="1200" dirty="0">
                        <a:solidFill>
                          <a:schemeClr val="dk1"/>
                        </a:solidFill>
                        <a:effectLst/>
                        <a:latin typeface="Nunito Sans" panose="020B0604020202020204" charset="-52"/>
                        <a:ea typeface="+mn-ea"/>
                        <a:cs typeface="+mn-cs"/>
                      </a:endParaRP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Всегда подключайтесь к сети при выключенном питании.</a:t>
                      </a:r>
                      <a:endParaRPr lang="en-RU" sz="2000" kern="1200" dirty="0">
                        <a:solidFill>
                          <a:schemeClr val="dk1"/>
                        </a:solidFill>
                        <a:effectLst/>
                        <a:latin typeface="Nunito Sans" panose="020B0604020202020204" charset="-52"/>
                        <a:ea typeface="+mn-ea"/>
                        <a:cs typeface="+mn-cs"/>
                      </a:endParaRP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Всегда трижды проверяйте свои подключения.</a:t>
                      </a:r>
                      <a:endParaRPr lang="en-RU" sz="2000" kern="1200" dirty="0">
                        <a:solidFill>
                          <a:schemeClr val="dk1"/>
                        </a:solidFill>
                        <a:effectLst/>
                        <a:latin typeface="Nunito Sans" panose="020B0604020202020204" charset="-52"/>
                        <a:ea typeface="+mn-ea"/>
                        <a:cs typeface="+mn-cs"/>
                      </a:endParaRPr>
                    </a:p>
                    <a:p>
                      <a:pPr marL="342900" lvl="0" indent="-342900">
                        <a:buFont typeface="Arial" panose="020B0604020202020204" pitchFamily="34" charset="0"/>
                        <a:buChar char="•"/>
                      </a:pPr>
                      <a:r>
                        <a:rPr lang="ru-RU" sz="2000" kern="1200" dirty="0">
                          <a:solidFill>
                            <a:schemeClr val="dk1"/>
                          </a:solidFill>
                          <a:effectLst/>
                          <a:latin typeface="Nunito Sans" panose="020B0604020202020204" charset="-52"/>
                          <a:ea typeface="+mn-ea"/>
                          <a:cs typeface="+mn-cs"/>
                        </a:rPr>
                        <a:t>Если сомневаешься, не делай этого.</a:t>
                      </a:r>
                      <a:endParaRPr lang="en-RU" sz="200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2000" kern="1200" dirty="0">
                        <a:solidFill>
                          <a:schemeClr val="dk1"/>
                        </a:solidFill>
                        <a:effectLst/>
                        <a:latin typeface="Nunito Sans" panose="020B0604020202020204" charset="-52"/>
                        <a:ea typeface="+mn-ea"/>
                        <a:cs typeface="+mn-cs"/>
                      </a:endParaRPr>
                    </a:p>
                    <a:p>
                      <a:endParaRPr lang="ru-RU" sz="20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58440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Подключение внешнего оборудования к плате микроконтроллера</a:t>
            </a:r>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Создание приложения </a:t>
            </a:r>
            <a:r>
              <a:rPr lang="en-US" sz="1200" b="1" dirty="0">
                <a:latin typeface="Nunito Sans" pitchFamily="2" charset="77"/>
                <a:ea typeface="Verdana" panose="020B0604030504040204" pitchFamily="34" charset="0"/>
                <a:cs typeface="Verdana" panose="020B0604030504040204" pitchFamily="34" charset="0"/>
              </a:rPr>
              <a:t>Blinky</a:t>
            </a:r>
          </a:p>
        </p:txBody>
      </p:sp>
    </p:spTree>
    <p:extLst>
      <p:ext uri="{BB962C8B-B14F-4D97-AF65-F5344CB8AC3E}">
        <p14:creationId xmlns:p14="http://schemas.microsoft.com/office/powerpoint/2010/main" val="23834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604674651"/>
              </p:ext>
            </p:extLst>
          </p:nvPr>
        </p:nvGraphicFramePr>
        <p:xfrm>
          <a:off x="537071" y="1042036"/>
          <a:ext cx="7441806" cy="4754880"/>
        </p:xfrm>
        <a:graphic>
          <a:graphicData uri="http://schemas.openxmlformats.org/drawingml/2006/table">
            <a:tbl>
              <a:tblPr firstRow="1" bandRow="1">
                <a:tableStyleId>{5C22544A-7EE6-4342-B048-85BDC9FD1C3A}</a:tableStyleId>
              </a:tblPr>
              <a:tblGrid>
                <a:gridCol w="7441806">
                  <a:extLst>
                    <a:ext uri="{9D8B030D-6E8A-4147-A177-3AD203B41FA5}">
                      <a16:colId xmlns:a16="http://schemas.microsoft.com/office/drawing/2014/main" val="4196276911"/>
                    </a:ext>
                  </a:extLst>
                </a:gridCol>
              </a:tblGrid>
              <a:tr h="2824361">
                <a:tc>
                  <a:txBody>
                    <a:bodyPr/>
                    <a:lstStyle/>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О </a:t>
                      </a:r>
                      <a:r>
                        <a:rPr lang="en-US" sz="1800" b="0" kern="1200" dirty="0">
                          <a:solidFill>
                            <a:schemeClr val="tx1"/>
                          </a:solidFill>
                          <a:latin typeface="+mn-lt"/>
                          <a:ea typeface="+mn-ea"/>
                          <a:cs typeface="+mn-cs"/>
                        </a:rPr>
                        <a:t>GPIO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Принципиальная схема </a:t>
                      </a:r>
                      <a:r>
                        <a:rPr lang="en-US" sz="1800" b="0" kern="1200" dirty="0">
                          <a:solidFill>
                            <a:schemeClr val="tx1"/>
                          </a:solidFill>
                          <a:latin typeface="+mn-lt"/>
                          <a:ea typeface="+mn-ea"/>
                          <a:cs typeface="+mn-cs"/>
                        </a:rPr>
                        <a:t>FE310 GPIO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Конфигурационные регистры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Конфигурационные регистры </a:t>
                      </a:r>
                      <a:r>
                        <a:rPr lang="en-US" sz="1800" b="0" kern="1200" dirty="0">
                          <a:solidFill>
                            <a:schemeClr val="tx1"/>
                          </a:solidFill>
                          <a:latin typeface="+mn-lt"/>
                          <a:ea typeface="+mn-ea"/>
                          <a:cs typeface="+mn-cs"/>
                        </a:rPr>
                        <a:t>GPIO </a:t>
                      </a:r>
                      <a:r>
                        <a:rPr lang="ru-RU" sz="1800" b="0" kern="1200" dirty="0">
                          <a:solidFill>
                            <a:schemeClr val="tx1"/>
                          </a:solidFill>
                          <a:latin typeface="+mn-lt"/>
                          <a:ea typeface="+mn-ea"/>
                          <a:cs typeface="+mn-cs"/>
                        </a:rPr>
                        <a:t>в микроконтроллере </a:t>
                      </a:r>
                      <a:r>
                        <a:rPr lang="en-US" sz="1800" b="0" kern="1200" dirty="0">
                          <a:solidFill>
                            <a:schemeClr val="tx1"/>
                          </a:solidFill>
                          <a:latin typeface="+mn-lt"/>
                          <a:ea typeface="+mn-ea"/>
                          <a:cs typeface="+mn-cs"/>
                        </a:rPr>
                        <a:t>FE310 </a:t>
                      </a:r>
                    </a:p>
                    <a:p>
                      <a:pPr marL="285750" indent="-285750" algn="l" defTabSz="914400" rtl="0" eaLnBrk="1" latinLnBrk="0" hangingPunct="1">
                        <a:buFont typeface="Arial" panose="020B0604020202020204" pitchFamily="34" charset="0"/>
                        <a:buChar char="•"/>
                      </a:pPr>
                      <a:r>
                        <a:rPr lang="en-US" sz="1800" b="0" kern="1200" dirty="0">
                          <a:solidFill>
                            <a:schemeClr val="tx1"/>
                          </a:solidFill>
                          <a:latin typeface="+mn-lt"/>
                          <a:ea typeface="+mn-ea"/>
                          <a:cs typeface="+mn-cs"/>
                        </a:rPr>
                        <a:t>GPIO </a:t>
                      </a:r>
                      <a:r>
                        <a:rPr lang="ru-RU" sz="1800" b="0" kern="1200" dirty="0">
                          <a:solidFill>
                            <a:schemeClr val="tx1"/>
                          </a:solidFill>
                          <a:latin typeface="+mn-lt"/>
                          <a:ea typeface="+mn-ea"/>
                          <a:cs typeface="+mn-cs"/>
                        </a:rPr>
                        <a:t>в библиотеке </a:t>
                      </a:r>
                      <a:r>
                        <a:rPr lang="en-US" sz="1800" b="0" kern="1200" dirty="0">
                          <a:solidFill>
                            <a:schemeClr val="tx1"/>
                          </a:solidFill>
                          <a:latin typeface="+mn-lt"/>
                          <a:ea typeface="+mn-ea"/>
                          <a:cs typeface="+mn-cs"/>
                        </a:rPr>
                        <a:t>Freedom Metal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Продолжаем углубляться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Макроопределения базы и смещения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Альтернативный способ увидеть, что происходит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Пошаговое </a:t>
                      </a:r>
                      <a:r>
                        <a:rPr lang="ru-RU" sz="1800" b="0" kern="1200" dirty="0" err="1">
                          <a:solidFill>
                            <a:schemeClr val="tx1"/>
                          </a:solidFill>
                          <a:latin typeface="+mn-lt"/>
                          <a:ea typeface="+mn-ea"/>
                          <a:cs typeface="+mn-cs"/>
                        </a:rPr>
                        <a:t>выполнени</a:t>
                      </a:r>
                      <a:r>
                        <a:rPr lang="en-US" sz="1800" b="0" kern="1200" dirty="0">
                          <a:solidFill>
                            <a:schemeClr val="tx1"/>
                          </a:solidFill>
                          <a:latin typeface="+mn-lt"/>
                          <a:ea typeface="+mn-ea"/>
                          <a:cs typeface="+mn-cs"/>
                        </a:rPr>
                        <a:t>e</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Правда ли нам нужна библиотека </a:t>
                      </a:r>
                      <a:r>
                        <a:rPr lang="en-US" sz="1800" b="0" kern="1200" dirty="0">
                          <a:solidFill>
                            <a:schemeClr val="tx1"/>
                          </a:solidFill>
                          <a:latin typeface="+mn-lt"/>
                          <a:ea typeface="+mn-ea"/>
                          <a:cs typeface="+mn-cs"/>
                        </a:rPr>
                        <a:t>Freedom Metal?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Изменение уровня оптимизации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Стоит ли писать наши собственные функции?       </a:t>
                      </a:r>
                    </a:p>
                    <a:p>
                      <a:pPr marL="285750" indent="-285750" algn="l" defTabSz="914400" rtl="0" eaLnBrk="1" latinLnBrk="0" hangingPunct="1">
                        <a:buFont typeface="Arial" panose="020B0604020202020204" pitchFamily="34" charset="0"/>
                        <a:buChar char="•"/>
                      </a:pPr>
                      <a:r>
                        <a:rPr lang="en-US" sz="1800" b="0" kern="1200" dirty="0">
                          <a:solidFill>
                            <a:schemeClr val="tx1"/>
                          </a:solidFill>
                          <a:latin typeface="+mn-lt"/>
                          <a:ea typeface="+mn-ea"/>
                          <a:cs typeface="+mn-cs"/>
                        </a:rPr>
                        <a:t>Red-V Thing Plus </a:t>
                      </a:r>
                      <a:r>
                        <a:rPr lang="ru-RU" sz="1800" b="0" kern="1200" dirty="0">
                          <a:solidFill>
                            <a:schemeClr val="tx1"/>
                          </a:solidFill>
                          <a:latin typeface="+mn-lt"/>
                          <a:ea typeface="+mn-ea"/>
                          <a:cs typeface="+mn-cs"/>
                        </a:rPr>
                        <a:t>с разъемами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Что насчет вводных </a:t>
                      </a:r>
                      <a:r>
                        <a:rPr lang="ru-RU" sz="1800" b="0" kern="1200" dirty="0" err="1">
                          <a:solidFill>
                            <a:schemeClr val="tx1"/>
                          </a:solidFill>
                          <a:latin typeface="+mn-lt"/>
                          <a:ea typeface="+mn-ea"/>
                          <a:cs typeface="+mn-cs"/>
                        </a:rPr>
                        <a:t>пинов</a:t>
                      </a:r>
                      <a:r>
                        <a:rPr lang="ru-RU" sz="1800" b="0" kern="1200" dirty="0">
                          <a:solidFill>
                            <a:schemeClr val="tx1"/>
                          </a:solidFill>
                          <a:latin typeface="+mn-lt"/>
                          <a:ea typeface="+mn-ea"/>
                          <a:cs typeface="+mn-cs"/>
                        </a:rPr>
                        <a:t>?       </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Код демонстрационного приложения </a:t>
                      </a:r>
                      <a:r>
                        <a:rPr lang="en-US" sz="1800" b="0" kern="1200" dirty="0">
                          <a:solidFill>
                            <a:schemeClr val="tx1"/>
                          </a:solidFill>
                          <a:latin typeface="+mn-lt"/>
                          <a:ea typeface="+mn-ea"/>
                          <a:cs typeface="+mn-cs"/>
                        </a:rPr>
                        <a:t>GPIO</a:t>
                      </a:r>
                    </a:p>
                    <a:p>
                      <a:pPr marL="285750" indent="-285750" algn="l" defTabSz="914400" rtl="0" eaLnBrk="1" latinLnBrk="0" hangingPunct="1">
                        <a:buFont typeface="Arial" panose="020B0604020202020204" pitchFamily="34" charset="0"/>
                        <a:buChar char="•"/>
                      </a:pPr>
                      <a:r>
                        <a:rPr lang="en-US" sz="1800" b="0" kern="1200" dirty="0">
                          <a:solidFill>
                            <a:schemeClr val="tx1"/>
                          </a:solidFill>
                          <a:latin typeface="+mn-lt"/>
                          <a:ea typeface="+mn-ea"/>
                          <a:cs typeface="+mn-cs"/>
                        </a:rPr>
                        <a:t>GPIO </a:t>
                      </a:r>
                      <a:r>
                        <a:rPr lang="ru-RU" sz="1800" b="0" kern="1200" dirty="0">
                          <a:solidFill>
                            <a:schemeClr val="tx1"/>
                          </a:solidFill>
                          <a:latin typeface="+mn-lt"/>
                          <a:ea typeface="+mn-ea"/>
                          <a:cs typeface="+mn-cs"/>
                        </a:rPr>
                        <a:t>Демо(Видео)</a:t>
                      </a:r>
                    </a:p>
                    <a:p>
                      <a:pPr marL="285750" indent="-285750" algn="l" defTabSz="914400" rtl="0" eaLnBrk="1" latinLnBrk="0" hangingPunct="1">
                        <a:buFont typeface="Arial" panose="020B0604020202020204" pitchFamily="34" charset="0"/>
                        <a:buChar char="•"/>
                      </a:pPr>
                      <a:r>
                        <a:rPr lang="ru-RU" sz="1800" b="0" kern="1200" dirty="0">
                          <a:solidFill>
                            <a:schemeClr val="tx1"/>
                          </a:solidFill>
                          <a:latin typeface="+mn-lt"/>
                          <a:ea typeface="+mn-ea"/>
                          <a:cs typeface="+mn-cs"/>
                        </a:rPr>
                        <a:t>Подведение итогов главы </a:t>
                      </a:r>
                      <a:endParaRPr lang="en-RU" sz="1800" b="0" kern="1200" dirty="0">
                        <a:solidFill>
                          <a:schemeClr val="tx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11126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73211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Глава 3. Ввод-вывод (</a:t>
            </a:r>
            <a:r>
              <a:rPr lang="en-US" dirty="0"/>
              <a:t>GPIO)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6" name="TextBox 5">
            <a:extLst>
              <a:ext uri="{FF2B5EF4-FFF2-40B4-BE49-F238E27FC236}">
                <a16:creationId xmlns:a16="http://schemas.microsoft.com/office/drawing/2014/main" id="{3491D947-22C4-D857-3B4F-6E97F937A618}"/>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616732079"/>
              </p:ext>
            </p:extLst>
          </p:nvPr>
        </p:nvGraphicFramePr>
        <p:xfrm>
          <a:off x="623887" y="1590904"/>
          <a:ext cx="5919787" cy="4084320"/>
        </p:xfrm>
        <a:graphic>
          <a:graphicData uri="http://schemas.openxmlformats.org/drawingml/2006/table">
            <a:tbl>
              <a:tblPr firstRow="1" bandRow="1">
                <a:tableStyleId>{5C22544A-7EE6-4342-B048-85BDC9FD1C3A}</a:tableStyleId>
              </a:tblPr>
              <a:tblGrid>
                <a:gridCol w="5919787">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Учитывая, что </a:t>
                      </a:r>
                      <a:r>
                        <a:rPr lang="en-US" sz="1600" kern="1200" dirty="0">
                          <a:solidFill>
                            <a:schemeClr val="dk1"/>
                          </a:solidFill>
                          <a:effectLst/>
                          <a:latin typeface="Nunito Sans" panose="020B0604020202020204" charset="-52"/>
                          <a:ea typeface="+mn-ea"/>
                          <a:cs typeface="+mn-cs"/>
                        </a:rPr>
                        <a:t>Red</a:t>
                      </a:r>
                      <a:r>
                        <a:rPr lang="ru-RU" sz="1600" kern="1200" dirty="0">
                          <a:solidFill>
                            <a:schemeClr val="dk1"/>
                          </a:solidFill>
                          <a:effectLst/>
                          <a:latin typeface="Nunito Sans" panose="020B0604020202020204" charset="-52"/>
                          <a:ea typeface="+mn-ea"/>
                          <a:cs typeface="+mn-cs"/>
                        </a:rPr>
                        <a:t>-</a:t>
                      </a:r>
                      <a:r>
                        <a:rPr lang="en-US" sz="1600" kern="1200" dirty="0">
                          <a:solidFill>
                            <a:schemeClr val="dk1"/>
                          </a:solidFill>
                          <a:effectLst/>
                          <a:latin typeface="Nunito Sans" panose="020B0604020202020204" charset="-52"/>
                          <a:ea typeface="+mn-ea"/>
                          <a:cs typeface="+mn-cs"/>
                        </a:rPr>
                        <a:t>V Thing Plus</a:t>
                      </a:r>
                      <a:r>
                        <a:rPr lang="ru-RU" sz="1600" kern="1200" dirty="0">
                          <a:solidFill>
                            <a:schemeClr val="dk1"/>
                          </a:solidFill>
                          <a:effectLst/>
                          <a:latin typeface="Nunito Sans" panose="020B0604020202020204" charset="-52"/>
                          <a:ea typeface="+mn-ea"/>
                          <a:cs typeface="+mn-cs"/>
                        </a:rPr>
                        <a:t> имеет 16 накладок с одной стороны и 12 с другой, у вас есть множество вариантов. Вот 3 варианта, упомянутые в списке запчастей:</a:t>
                      </a:r>
                      <a:endParaRPr lang="en-RU" sz="1600" kern="1200" dirty="0">
                        <a:solidFill>
                          <a:schemeClr val="dk1"/>
                        </a:solidFill>
                        <a:effectLst/>
                        <a:latin typeface="Nunito Sans" panose="020B0604020202020204" charset="-52"/>
                        <a:ea typeface="+mn-ea"/>
                        <a:cs typeface="+mn-cs"/>
                      </a:endParaRPr>
                    </a:p>
                    <a:p>
                      <a:r>
                        <a:rPr lang="ru-RU" sz="1600" b="1" kern="1200" dirty="0">
                          <a:solidFill>
                            <a:schemeClr val="dk1"/>
                          </a:solidFill>
                          <a:effectLst/>
                          <a:latin typeface="Nunito Sans" panose="020B0604020202020204" charset="-52"/>
                          <a:ea typeface="+mn-ea"/>
                          <a:cs typeface="+mn-cs"/>
                        </a:rPr>
                        <a:t>1</a:t>
                      </a:r>
                      <a:r>
                        <a:rPr lang="ru-RU" sz="1600" kern="1200" dirty="0">
                          <a:solidFill>
                            <a:schemeClr val="dk1"/>
                          </a:solidFill>
                          <a:effectLst/>
                          <a:latin typeface="Nunito Sans" panose="020B0604020202020204" charset="-52"/>
                          <a:ea typeface="+mn-ea"/>
                          <a:cs typeface="+mn-cs"/>
                        </a:rPr>
                        <a:t>. Вы можете использовать короткие штыревые разъемы. В этом случае вам придется использовать пару 8-контактных разъемов с одной стороны и пару 6-контактных разъемов с другой стороны. Этот комплект используется в плате, которую вы увидите в следующих видео и фотографиях.</a:t>
                      </a:r>
                      <a:endParaRPr lang="en-RU" sz="160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600" b="1" kern="1200" dirty="0">
                          <a:solidFill>
                            <a:schemeClr val="dk1"/>
                          </a:solidFill>
                          <a:effectLst/>
                          <a:latin typeface="Nunito Sans" panose="020B0604020202020204" charset="-52"/>
                          <a:ea typeface="+mn-ea"/>
                          <a:cs typeface="+mn-cs"/>
                        </a:rPr>
                        <a:t>2.</a:t>
                      </a:r>
                      <a:r>
                        <a:rPr lang="en-US" sz="1600" kern="1200" dirty="0">
                          <a:solidFill>
                            <a:schemeClr val="dk1"/>
                          </a:solidFill>
                          <a:effectLst/>
                          <a:latin typeface="Nunito Sans" panose="020B0604020202020204" charset="-52"/>
                          <a:ea typeface="+mn-ea"/>
                          <a:cs typeface="+mn-cs"/>
                        </a:rPr>
                        <a:t> </a:t>
                      </a:r>
                      <a:r>
                        <a:rPr lang="ru-RU" sz="1600" kern="1200" dirty="0">
                          <a:solidFill>
                            <a:schemeClr val="dk1"/>
                          </a:solidFill>
                          <a:effectLst/>
                          <a:latin typeface="Nunito Sans" panose="020B0604020202020204" charset="-52"/>
                          <a:ea typeface="+mn-ea"/>
                          <a:cs typeface="+mn-cs"/>
                        </a:rPr>
                        <a:t>Возможно, вы предпочтете удлиненные штифтовые разъемы. </a:t>
                      </a:r>
                      <a:r>
                        <a:rPr lang="ru-RU" sz="1600" kern="1200" dirty="0" err="1">
                          <a:solidFill>
                            <a:schemeClr val="dk1"/>
                          </a:solidFill>
                          <a:effectLst/>
                          <a:latin typeface="Nunito Sans" panose="020B0604020202020204" charset="-52"/>
                          <a:ea typeface="+mn-ea"/>
                          <a:cs typeface="+mn-cs"/>
                        </a:rPr>
                        <a:t>Длинноштырьковые</a:t>
                      </a:r>
                      <a:r>
                        <a:rPr lang="ru-RU" sz="1600" kern="1200" dirty="0">
                          <a:solidFill>
                            <a:schemeClr val="dk1"/>
                          </a:solidFill>
                          <a:effectLst/>
                          <a:latin typeface="Nunito Sans" panose="020B0604020202020204" charset="-52"/>
                          <a:ea typeface="+mn-ea"/>
                          <a:cs typeface="+mn-cs"/>
                        </a:rPr>
                        <a:t> разъемы популярны в дополнительных платах, таких как </a:t>
                      </a:r>
                      <a:r>
                        <a:rPr lang="en-US" sz="1600" kern="1200" dirty="0">
                          <a:solidFill>
                            <a:schemeClr val="dk1"/>
                          </a:solidFill>
                          <a:effectLst/>
                          <a:latin typeface="Nunito Sans" panose="020B0604020202020204" charset="-52"/>
                          <a:ea typeface="+mn-ea"/>
                          <a:cs typeface="+mn-cs"/>
                        </a:rPr>
                        <a:t>Arduino shields</a:t>
                      </a:r>
                      <a:r>
                        <a:rPr lang="ru-RU" sz="1600" kern="1200" dirty="0">
                          <a:solidFill>
                            <a:schemeClr val="dk1"/>
                          </a:solidFill>
                          <a:effectLst/>
                          <a:latin typeface="Nunito Sans" panose="020B0604020202020204" charset="-52"/>
                          <a:ea typeface="+mn-ea"/>
                          <a:cs typeface="+mn-cs"/>
                        </a:rPr>
                        <a:t>, которые предназначены для установки поверх других плат</a:t>
                      </a:r>
                      <a:r>
                        <a:rPr lang="en-RU" sz="1600" dirty="0">
                          <a:effectLst/>
                          <a:latin typeface="Nunito Sans" panose="020B0604020202020204" charset="-52"/>
                        </a:rPr>
                        <a:t> </a:t>
                      </a:r>
                      <a:endParaRPr lang="ru-RU" sz="1600" dirty="0">
                        <a:effectLst/>
                        <a:latin typeface="Nunito Sans" panose="020B0604020202020204" charset="-52"/>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3. Двойные разъемы</a:t>
                      </a:r>
                      <a:endParaRPr lang="en-RU" sz="1600" kern="1200" dirty="0">
                        <a:solidFill>
                          <a:schemeClr val="dk1"/>
                        </a:solidFill>
                        <a:effectLst/>
                        <a:latin typeface="Nunito Sans" panose="020B0604020202020204" charset="-52"/>
                        <a:ea typeface="+mn-ea"/>
                        <a:cs typeface="+mn-cs"/>
                      </a:endParaRPr>
                    </a:p>
                    <a:p>
                      <a:endParaRPr lang="ru-RU" sz="16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30786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Установка разъемов на </a:t>
            </a:r>
            <a:r>
              <a:rPr lang="en-US" dirty="0"/>
              <a:t>Red-V Thing Plus</a:t>
            </a:r>
          </a:p>
        </p:txBody>
      </p:sp>
      <p:pic>
        <p:nvPicPr>
          <p:cNvPr id="5" name="Рисунок 27" descr="Short-pin header set, by SparkFun Electronics">
            <a:extLst>
              <a:ext uri="{FF2B5EF4-FFF2-40B4-BE49-F238E27FC236}">
                <a16:creationId xmlns:a16="http://schemas.microsoft.com/office/drawing/2014/main" id="{183CD20B-0BB7-9865-6F3D-93250638D5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5602" y="1537310"/>
            <a:ext cx="3017520" cy="2209800"/>
          </a:xfrm>
          <a:prstGeom prst="rect">
            <a:avLst/>
          </a:prstGeom>
          <a:noFill/>
          <a:ln>
            <a:noFill/>
          </a:ln>
        </p:spPr>
      </p:pic>
      <p:pic>
        <p:nvPicPr>
          <p:cNvPr id="9" name="Рисунок 26">
            <a:extLst>
              <a:ext uri="{FF2B5EF4-FFF2-40B4-BE49-F238E27FC236}">
                <a16:creationId xmlns:a16="http://schemas.microsoft.com/office/drawing/2014/main" id="{E8E08B72-9EB8-31C4-CE0A-8EF73340027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1275" y="3996049"/>
            <a:ext cx="2476500" cy="1897380"/>
          </a:xfrm>
          <a:prstGeom prst="rect">
            <a:avLst/>
          </a:prstGeom>
          <a:noFill/>
          <a:ln>
            <a:noFill/>
          </a:ln>
        </p:spPr>
      </p:pic>
      <p:pic>
        <p:nvPicPr>
          <p:cNvPr id="10" name="Рисунок 25">
            <a:extLst>
              <a:ext uri="{FF2B5EF4-FFF2-40B4-BE49-F238E27FC236}">
                <a16:creationId xmlns:a16="http://schemas.microsoft.com/office/drawing/2014/main" id="{2A4C4637-BD1B-D608-41A0-CE8D2E0889C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565640" y="2203246"/>
            <a:ext cx="2636520" cy="2095500"/>
          </a:xfrm>
          <a:prstGeom prst="rect">
            <a:avLst/>
          </a:prstGeom>
          <a:noFill/>
          <a:ln>
            <a:noFill/>
          </a:ln>
        </p:spPr>
      </p:pic>
    </p:spTree>
    <p:extLst>
      <p:ext uri="{BB962C8B-B14F-4D97-AF65-F5344CB8AC3E}">
        <p14:creationId xmlns:p14="http://schemas.microsoft.com/office/powerpoint/2010/main" val="28097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24933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Пайка разъемов</a:t>
            </a:r>
            <a:endParaRPr lang="en-US" dirty="0"/>
          </a:p>
        </p:txBody>
      </p:sp>
      <p:pic>
        <p:nvPicPr>
          <p:cNvPr id="5" name="Рисунок 33" descr="A photograph of the Red-V Thing Plus prior to going through the soldering process">
            <a:extLst>
              <a:ext uri="{FF2B5EF4-FFF2-40B4-BE49-F238E27FC236}">
                <a16:creationId xmlns:a16="http://schemas.microsoft.com/office/drawing/2014/main" id="{389D3BB3-D22B-D8F6-C698-4578CC1F80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094" y="1215090"/>
            <a:ext cx="3893820" cy="2460894"/>
          </a:xfrm>
          <a:prstGeom prst="rect">
            <a:avLst/>
          </a:prstGeom>
          <a:noFill/>
          <a:ln>
            <a:noFill/>
          </a:ln>
        </p:spPr>
      </p:pic>
      <p:pic>
        <p:nvPicPr>
          <p:cNvPr id="8" name="Рисунок 32" descr="Five photographs of the Red-V Thing Plus showing the short-pin female headers in place from five different angles">
            <a:extLst>
              <a:ext uri="{FF2B5EF4-FFF2-40B4-BE49-F238E27FC236}">
                <a16:creationId xmlns:a16="http://schemas.microsoft.com/office/drawing/2014/main" id="{B1B63C7E-3230-F5D9-7E40-8165F6D13EC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6680" y="1098695"/>
            <a:ext cx="2377440" cy="2948940"/>
          </a:xfrm>
          <a:prstGeom prst="rect">
            <a:avLst/>
          </a:prstGeom>
          <a:noFill/>
          <a:ln>
            <a:noFill/>
          </a:ln>
        </p:spPr>
      </p:pic>
      <p:pic>
        <p:nvPicPr>
          <p:cNvPr id="9" name="Рисунок 31" descr="Five photographs of the Red-V Thing Plus showing the short-pin female headers in place from five different angles.">
            <a:extLst>
              <a:ext uri="{FF2B5EF4-FFF2-40B4-BE49-F238E27FC236}">
                <a16:creationId xmlns:a16="http://schemas.microsoft.com/office/drawing/2014/main" id="{A320D96F-C509-2133-0738-E702C36A73B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8887" y="1098695"/>
            <a:ext cx="1981200" cy="2948940"/>
          </a:xfrm>
          <a:prstGeom prst="rect">
            <a:avLst/>
          </a:prstGeom>
          <a:noFill/>
          <a:ln>
            <a:noFill/>
          </a:ln>
        </p:spPr>
      </p:pic>
      <p:pic>
        <p:nvPicPr>
          <p:cNvPr id="10" name="Рисунок 30" descr="Five photographs of the Red-V Thing Plus showing the short-pin female headers in place from five different angles.">
            <a:extLst>
              <a:ext uri="{FF2B5EF4-FFF2-40B4-BE49-F238E27FC236}">
                <a16:creationId xmlns:a16="http://schemas.microsoft.com/office/drawing/2014/main" id="{02E7E0B3-1723-855A-1C35-890BD683DE2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094" y="4047635"/>
            <a:ext cx="3893820" cy="1737360"/>
          </a:xfrm>
          <a:prstGeom prst="rect">
            <a:avLst/>
          </a:prstGeom>
          <a:noFill/>
          <a:ln>
            <a:noFill/>
          </a:ln>
        </p:spPr>
      </p:pic>
    </p:spTree>
    <p:extLst>
      <p:ext uri="{BB962C8B-B14F-4D97-AF65-F5344CB8AC3E}">
        <p14:creationId xmlns:p14="http://schemas.microsoft.com/office/powerpoint/2010/main" val="120821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031582309"/>
              </p:ext>
            </p:extLst>
          </p:nvPr>
        </p:nvGraphicFramePr>
        <p:xfrm>
          <a:off x="623888" y="1590904"/>
          <a:ext cx="4862512" cy="105130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Варианты распайки</a:t>
                      </a:r>
                      <a:endParaRPr lang="en-RU" sz="1799" b="1"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68695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Варианты распайки</a:t>
            </a:r>
          </a:p>
        </p:txBody>
      </p:sp>
      <p:pic>
        <p:nvPicPr>
          <p:cNvPr id="5" name="Рисунок 29" descr="Five photographs of the Red-V Thing Plus showing the short-pin female headers in place from five different angles.">
            <a:extLst>
              <a:ext uri="{FF2B5EF4-FFF2-40B4-BE49-F238E27FC236}">
                <a16:creationId xmlns:a16="http://schemas.microsoft.com/office/drawing/2014/main" id="{4F2D5B2C-7961-57FA-AA0A-972179B4FB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0460" y="2332588"/>
            <a:ext cx="3924300" cy="2080260"/>
          </a:xfrm>
          <a:prstGeom prst="rect">
            <a:avLst/>
          </a:prstGeom>
          <a:noFill/>
          <a:ln>
            <a:noFill/>
          </a:ln>
        </p:spPr>
      </p:pic>
      <p:pic>
        <p:nvPicPr>
          <p:cNvPr id="7" name="Рисунок 28" descr="Five photographs of the Red-V Thing Plus showing the short-pin female headers in place from five different angles.">
            <a:extLst>
              <a:ext uri="{FF2B5EF4-FFF2-40B4-BE49-F238E27FC236}">
                <a16:creationId xmlns:a16="http://schemas.microsoft.com/office/drawing/2014/main" id="{F693DAC7-6E20-4664-6938-5AFA57CCBB0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1542" y="2332588"/>
            <a:ext cx="3810000" cy="2026920"/>
          </a:xfrm>
          <a:prstGeom prst="rect">
            <a:avLst/>
          </a:prstGeom>
          <a:noFill/>
          <a:ln>
            <a:noFill/>
          </a:ln>
        </p:spPr>
      </p:pic>
    </p:spTree>
    <p:extLst>
      <p:ext uri="{BB962C8B-B14F-4D97-AF65-F5344CB8AC3E}">
        <p14:creationId xmlns:p14="http://schemas.microsoft.com/office/powerpoint/2010/main" val="2383548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402345100"/>
              </p:ext>
            </p:extLst>
          </p:nvPr>
        </p:nvGraphicFramePr>
        <p:xfrm>
          <a:off x="623888" y="1590904"/>
          <a:ext cx="4862512" cy="306197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До этого момента мы работали только с цифровыми выходами. Теперь мы увидим приложение, в котором также используются цифровые входные контакты. На этот раз вы не увидите каждый шаг процесса разработки. В этой демонстрации будут использоваться два входных переключателя для управления встроенным светодиодом. Вот принципиальная схема</a:t>
                      </a:r>
                      <a:r>
                        <a:rPr lang="en-RU" dirty="0">
                          <a:effectLst/>
                          <a:latin typeface="Nunito Sans" panose="020B0604020202020204" charset="-52"/>
                        </a:rPr>
                        <a:t> </a:t>
                      </a:r>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04735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Вводные </a:t>
            </a:r>
            <a:r>
              <a:rPr lang="ru-RU" dirty="0" err="1"/>
              <a:t>пины</a:t>
            </a:r>
            <a:endParaRPr lang="en-US" dirty="0"/>
          </a:p>
        </p:txBody>
      </p:sp>
      <p:pic>
        <p:nvPicPr>
          <p:cNvPr id="5" name="Рисунок 37" descr="The schematic diagram for the GPIO demo program, showing two push buttons connected to the Red-V Thing Plus">
            <a:extLst>
              <a:ext uri="{FF2B5EF4-FFF2-40B4-BE49-F238E27FC236}">
                <a16:creationId xmlns:a16="http://schemas.microsoft.com/office/drawing/2014/main" id="{CAB4DF78-FC72-5325-3BC9-AC8FF6B04DB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6825" y="1679732"/>
            <a:ext cx="5219700" cy="3352800"/>
          </a:xfrm>
          <a:prstGeom prst="rect">
            <a:avLst/>
          </a:prstGeom>
          <a:noFill/>
          <a:ln>
            <a:noFill/>
          </a:ln>
        </p:spPr>
      </p:pic>
    </p:spTree>
    <p:extLst>
      <p:ext uri="{BB962C8B-B14F-4D97-AF65-F5344CB8AC3E}">
        <p14:creationId xmlns:p14="http://schemas.microsoft.com/office/powerpoint/2010/main" val="843656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24</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087259107"/>
              </p:ext>
            </p:extLst>
          </p:nvPr>
        </p:nvGraphicFramePr>
        <p:xfrm>
          <a:off x="623888" y="1590904"/>
          <a:ext cx="4862512" cy="1599692"/>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799" b="0" kern="1200" dirty="0">
                          <a:solidFill>
                            <a:schemeClr val="dk1"/>
                          </a:solidFill>
                          <a:effectLst/>
                          <a:latin typeface="Nunito Sans" panose="020B0604020202020204" charset="-52"/>
                          <a:ea typeface="+mn-ea"/>
                          <a:cs typeface="+mn-cs"/>
                        </a:rPr>
                        <a:t>Red</a:t>
                      </a:r>
                      <a:r>
                        <a:rPr lang="ru-RU" sz="1799" b="0" kern="1200" dirty="0">
                          <a:solidFill>
                            <a:schemeClr val="dk1"/>
                          </a:solidFill>
                          <a:effectLst/>
                          <a:latin typeface="Nunito Sans" panose="020B0604020202020204" charset="-52"/>
                          <a:ea typeface="+mn-ea"/>
                          <a:cs typeface="+mn-cs"/>
                        </a:rPr>
                        <a:t>-</a:t>
                      </a:r>
                      <a:r>
                        <a:rPr lang="en-US" sz="1799" b="0" kern="1200" dirty="0">
                          <a:solidFill>
                            <a:schemeClr val="dk1"/>
                          </a:solidFill>
                          <a:effectLst/>
                          <a:latin typeface="Nunito Sans" panose="020B0604020202020204" charset="-52"/>
                          <a:ea typeface="+mn-ea"/>
                          <a:cs typeface="+mn-cs"/>
                        </a:rPr>
                        <a:t>V Thing Plus</a:t>
                      </a:r>
                      <a:r>
                        <a:rPr lang="ru-RU" sz="1799" b="0" kern="1200" dirty="0">
                          <a:solidFill>
                            <a:schemeClr val="dk1"/>
                          </a:solidFill>
                          <a:effectLst/>
                          <a:latin typeface="Nunito Sans" panose="020B0604020202020204" charset="-52"/>
                          <a:ea typeface="+mn-ea"/>
                          <a:cs typeface="+mn-cs"/>
                        </a:rPr>
                        <a:t>, вид сверху и снизу, показывающий контакты, которые будут использоваться в демонстрационном приложении </a:t>
                      </a:r>
                      <a:r>
                        <a:rPr lang="en-US" sz="1799" b="0" kern="1200" dirty="0">
                          <a:solidFill>
                            <a:schemeClr val="dk1"/>
                          </a:solidFill>
                          <a:effectLst/>
                          <a:latin typeface="Nunito Sans" panose="020B0604020202020204" charset="-52"/>
                          <a:ea typeface="+mn-ea"/>
                          <a:cs typeface="+mn-cs"/>
                        </a:rPr>
                        <a:t>GPIO</a:t>
                      </a:r>
                      <a:r>
                        <a:rPr lang="en-RU" b="0" dirty="0">
                          <a:effectLst/>
                          <a:latin typeface="Nunito Sans" panose="020B0604020202020204" charset="-52"/>
                        </a:rPr>
                        <a:t> </a:t>
                      </a:r>
                      <a:endParaRPr lang="en-RU" sz="1799" b="0"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1509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Библиотека </a:t>
            </a:r>
            <a:r>
              <a:rPr lang="en-US" dirty="0"/>
              <a:t>Freedom Metal </a:t>
            </a:r>
          </a:p>
        </p:txBody>
      </p:sp>
      <p:pic>
        <p:nvPicPr>
          <p:cNvPr id="5" name="Рисунок 36" descr="A top and a bottom view of the Red-V Thing Plus board showing the pins that will be used for the GPIO application">
            <a:extLst>
              <a:ext uri="{FF2B5EF4-FFF2-40B4-BE49-F238E27FC236}">
                <a16:creationId xmlns:a16="http://schemas.microsoft.com/office/drawing/2014/main" id="{8843949C-EF8B-B9FA-A1D8-E2ADBD223E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1979460"/>
            <a:ext cx="5715000" cy="3147060"/>
          </a:xfrm>
          <a:prstGeom prst="rect">
            <a:avLst/>
          </a:prstGeom>
          <a:noFill/>
          <a:ln>
            <a:noFill/>
          </a:ln>
        </p:spPr>
      </p:pic>
      <p:pic>
        <p:nvPicPr>
          <p:cNvPr id="8" name="Рисунок 35" descr="Two photographs showing the hardware connections for the input pin demo application">
            <a:extLst>
              <a:ext uri="{FF2B5EF4-FFF2-40B4-BE49-F238E27FC236}">
                <a16:creationId xmlns:a16="http://schemas.microsoft.com/office/drawing/2014/main" id="{D29D6B9B-C929-168E-0BAB-2BB2475F6FA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72" y="3069120"/>
            <a:ext cx="4640580" cy="3322320"/>
          </a:xfrm>
          <a:prstGeom prst="rect">
            <a:avLst/>
          </a:prstGeom>
          <a:noFill/>
          <a:ln>
            <a:noFill/>
          </a:ln>
        </p:spPr>
      </p:pic>
    </p:spTree>
    <p:extLst>
      <p:ext uri="{BB962C8B-B14F-4D97-AF65-F5344CB8AC3E}">
        <p14:creationId xmlns:p14="http://schemas.microsoft.com/office/powerpoint/2010/main" val="310683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25</a:t>
            </a:fld>
            <a:endParaRPr lang="ru-RU" sz="1000" dirty="0">
              <a:latin typeface="Nunito Sans" pitchFamily="2" charset="77"/>
            </a:endParaRPr>
          </a:p>
        </p:txBody>
      </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01717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Код приложения </a:t>
            </a:r>
            <a:r>
              <a:rPr lang="en-US" dirty="0"/>
              <a:t>GPIO</a:t>
            </a:r>
          </a:p>
        </p:txBody>
      </p:sp>
      <p:sp>
        <p:nvSpPr>
          <p:cNvPr id="6" name="Прямоугольник 5">
            <a:extLst>
              <a:ext uri="{FF2B5EF4-FFF2-40B4-BE49-F238E27FC236}">
                <a16:creationId xmlns:a16="http://schemas.microsoft.com/office/drawing/2014/main" id="{F13878C7-8790-4F62-A0F2-8931EFAE4606}"/>
              </a:ext>
            </a:extLst>
          </p:cNvPr>
          <p:cNvSpPr/>
          <p:nvPr/>
        </p:nvSpPr>
        <p:spPr>
          <a:xfrm>
            <a:off x="6289229" y="983679"/>
            <a:ext cx="6096000" cy="5755422"/>
          </a:xfrm>
          <a:prstGeom prst="rect">
            <a:avLst/>
          </a:prstGeom>
        </p:spPr>
        <p:txBody>
          <a:bodyPr>
            <a:spAutoFit/>
          </a:bodyPr>
          <a:lstStyle/>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metal_gpio_enable_output</a:t>
            </a:r>
            <a:r>
              <a:rPr lang="en-US" sz="1600" dirty="0">
                <a:latin typeface="Nunito Sans" panose="020B0604020202020204" charset="-52"/>
                <a:ea typeface="Calibri" panose="020F0502020204030204" pitchFamily="34" charset="0"/>
                <a:cs typeface="Times New Roman" panose="02020603050405020304" pitchFamily="18" charset="0"/>
              </a:rPr>
              <a:t>(gpio_0, 5);  </a:t>
            </a:r>
            <a:br>
              <a:rPr lang="ru-RU" sz="1600" dirty="0">
                <a:latin typeface="Nunito Sans" panose="020B0604020202020204" charset="-52"/>
                <a:ea typeface="Calibri" panose="020F0502020204030204" pitchFamily="34" charset="0"/>
                <a:cs typeface="Times New Roman" panose="02020603050405020304" pitchFamily="18" charset="0"/>
              </a:rPr>
            </a:br>
            <a:r>
              <a:rPr lang="en-US" sz="1600" dirty="0" err="1">
                <a:latin typeface="Nunito Sans" panose="020B0604020202020204" charset="-52"/>
                <a:ea typeface="Calibri" panose="020F0502020204030204" pitchFamily="34" charset="0"/>
                <a:cs typeface="Times New Roman" panose="02020603050405020304" pitchFamily="18" charset="0"/>
              </a:rPr>
              <a:t>Red_V_enable_output</a:t>
            </a:r>
            <a:r>
              <a:rPr lang="en-US" sz="1600" dirty="0">
                <a:latin typeface="Nunito Sans" panose="020B0604020202020204" charset="-52"/>
                <a:ea typeface="Calibri" panose="020F0502020204030204" pitchFamily="34" charset="0"/>
                <a:cs typeface="Times New Roman" panose="02020603050405020304" pitchFamily="18" charset="0"/>
              </a:rPr>
              <a:t>(5);</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 Pins have more than one function, make sure we disconnect anything connected</a:t>
            </a:r>
            <a:br>
              <a:rPr lang="ru-RU" sz="1600" dirty="0">
                <a:latin typeface="Nunito Sans" panose="020B0604020202020204" charset="-52"/>
                <a:ea typeface="Calibri" panose="020F0502020204030204" pitchFamily="34" charset="0"/>
                <a:cs typeface="Times New Roman" panose="02020603050405020304" pitchFamily="18" charset="0"/>
              </a:rPr>
            </a:br>
            <a:r>
              <a:rPr lang="en-US" sz="1600" dirty="0" err="1">
                <a:latin typeface="Nunito Sans" panose="020B0604020202020204" charset="-52"/>
                <a:ea typeface="Calibri" panose="020F0502020204030204" pitchFamily="34" charset="0"/>
                <a:cs typeface="Times New Roman" panose="02020603050405020304" pitchFamily="18" charset="0"/>
              </a:rPr>
              <a:t>metal_gpio_disable_pinmux</a:t>
            </a:r>
            <a:r>
              <a:rPr lang="en-US" sz="1600" dirty="0">
                <a:latin typeface="Nunito Sans" panose="020B0604020202020204" charset="-52"/>
                <a:ea typeface="Calibri" panose="020F0502020204030204" pitchFamily="34" charset="0"/>
                <a:cs typeface="Times New Roman" panose="02020603050405020304" pitchFamily="18" charset="0"/>
              </a:rPr>
              <a:t>(gpio_0, 5);</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metal_gpio_enable_input</a:t>
            </a:r>
            <a:r>
              <a:rPr lang="en-US" sz="1600" dirty="0">
                <a:latin typeface="Nunito Sans" panose="020B0604020202020204" charset="-52"/>
                <a:ea typeface="Calibri" panose="020F0502020204030204" pitchFamily="34" charset="0"/>
                <a:cs typeface="Times New Roman" panose="02020603050405020304" pitchFamily="18" charset="0"/>
              </a:rPr>
              <a:t>(gpio_0, 0);    // enable input 0</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metal_gpio_enable_input</a:t>
            </a:r>
            <a:r>
              <a:rPr lang="en-US" sz="1600" dirty="0">
                <a:latin typeface="Nunito Sans" panose="020B0604020202020204" charset="-52"/>
                <a:ea typeface="Calibri" panose="020F0502020204030204" pitchFamily="34" charset="0"/>
                <a:cs typeface="Times New Roman" panose="02020603050405020304" pitchFamily="18" charset="0"/>
              </a:rPr>
              <a:t>(gpio_0, 1);    // enable input 1</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metal_gpio_disable_output</a:t>
            </a:r>
            <a:r>
              <a:rPr lang="en-US" sz="1600" dirty="0">
                <a:latin typeface="Nunito Sans" panose="020B0604020202020204" charset="-52"/>
                <a:ea typeface="Calibri" panose="020F0502020204030204" pitchFamily="34" charset="0"/>
                <a:cs typeface="Times New Roman" panose="02020603050405020304" pitchFamily="18" charset="0"/>
              </a:rPr>
              <a:t>(gpio_0, 0);  // disable output 0</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metal_gpio_disable_output</a:t>
            </a:r>
            <a:r>
              <a:rPr lang="en-US" sz="1600" dirty="0">
                <a:latin typeface="Nunito Sans" panose="020B0604020202020204" charset="-52"/>
                <a:ea typeface="Calibri" panose="020F0502020204030204" pitchFamily="34" charset="0"/>
                <a:cs typeface="Times New Roman" panose="02020603050405020304" pitchFamily="18" charset="0"/>
              </a:rPr>
              <a:t>(gpio_0, 1);  // disable output 1</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metal_gpio_disable_pinmux</a:t>
            </a:r>
            <a:r>
              <a:rPr lang="en-US" sz="1600" dirty="0">
                <a:latin typeface="Nunito Sans" panose="020B0604020202020204" charset="-52"/>
                <a:ea typeface="Calibri" panose="020F0502020204030204" pitchFamily="34" charset="0"/>
                <a:cs typeface="Times New Roman" panose="02020603050405020304" pitchFamily="18" charset="0"/>
              </a:rPr>
              <a:t>(gpio_0, 0);  // disable alternate functions for pin 0</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metal_gpio_disable_pinmux</a:t>
            </a:r>
            <a:r>
              <a:rPr lang="en-US" sz="1600" dirty="0">
                <a:latin typeface="Nunito Sans" panose="020B0604020202020204" charset="-52"/>
                <a:ea typeface="Calibri" panose="020F0502020204030204" pitchFamily="34" charset="0"/>
                <a:cs typeface="Times New Roman" panose="02020603050405020304" pitchFamily="18" charset="0"/>
              </a:rPr>
              <a:t>(gpio_0, 1);  // disable alternate functions for pin 1</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Red_V_enable_pullup</a:t>
            </a:r>
            <a:r>
              <a:rPr lang="en-US" sz="1600" dirty="0">
                <a:latin typeface="Nunito Sans" panose="020B0604020202020204" charset="-52"/>
                <a:ea typeface="Calibri" panose="020F0502020204030204" pitchFamily="34" charset="0"/>
                <a:cs typeface="Times New Roman" panose="02020603050405020304" pitchFamily="18" charset="0"/>
              </a:rPr>
              <a:t>(0);  // enable pull-up for pin 0</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Red_V_enable_pullup</a:t>
            </a:r>
            <a:r>
              <a:rPr lang="en-US" sz="1600" dirty="0">
                <a:latin typeface="Nunito Sans" panose="020B0604020202020204" charset="-52"/>
                <a:ea typeface="Calibri" panose="020F0502020204030204" pitchFamily="34" charset="0"/>
                <a:cs typeface="Times New Roman" panose="02020603050405020304" pitchFamily="18" charset="0"/>
              </a:rPr>
              <a:t>(1);  // enable pull-up for pin 1</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while(1){</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if(</a:t>
            </a:r>
            <a:r>
              <a:rPr lang="en-US" sz="1600" dirty="0" err="1">
                <a:latin typeface="Nunito Sans" panose="020B0604020202020204" charset="-52"/>
                <a:ea typeface="Calibri" panose="020F0502020204030204" pitchFamily="34" charset="0"/>
                <a:cs typeface="Times New Roman" panose="02020603050405020304" pitchFamily="18" charset="0"/>
              </a:rPr>
              <a:t>Red_V_read_pin</a:t>
            </a:r>
            <a:r>
              <a:rPr lang="en-US" sz="1600" dirty="0">
                <a:latin typeface="Nunito Sans" panose="020B0604020202020204" charset="-52"/>
                <a:ea typeface="Calibri" panose="020F0502020204030204" pitchFamily="34" charset="0"/>
                <a:cs typeface="Times New Roman" panose="02020603050405020304" pitchFamily="18" charset="0"/>
              </a:rPr>
              <a:t>(0) == 0)      // Read input pin 0</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Red_V_clear_pin</a:t>
            </a:r>
            <a:r>
              <a:rPr lang="en-US" sz="1600" dirty="0">
                <a:latin typeface="Nunito Sans" panose="020B0604020202020204" charset="-52"/>
                <a:ea typeface="Calibri" panose="020F0502020204030204" pitchFamily="34" charset="0"/>
                <a:cs typeface="Times New Roman" panose="02020603050405020304" pitchFamily="18" charset="0"/>
              </a:rPr>
              <a:t>(5);          // Turn LED OFF                                 </a:t>
            </a:r>
            <a:endParaRPr lang="en-RU" sz="1600" dirty="0">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dirty="0">
                <a:latin typeface="Nunito Sans" panose="020B0604020202020204" charset="-52"/>
                <a:ea typeface="Calibri" panose="020F0502020204030204" pitchFamily="34" charset="0"/>
                <a:cs typeface="Times New Roman" panose="02020603050405020304" pitchFamily="18" charset="0"/>
              </a:rPr>
              <a:t>    else if(</a:t>
            </a:r>
            <a:r>
              <a:rPr lang="en-US" sz="1600" dirty="0" err="1">
                <a:latin typeface="Nunito Sans" panose="020B0604020202020204" charset="-52"/>
                <a:ea typeface="Calibri" panose="020F0502020204030204" pitchFamily="34" charset="0"/>
                <a:cs typeface="Times New Roman" panose="02020603050405020304" pitchFamily="18" charset="0"/>
              </a:rPr>
              <a:t>Red_V_read_pin</a:t>
            </a:r>
            <a:r>
              <a:rPr lang="en-US" sz="1600" dirty="0">
                <a:latin typeface="Nunito Sans" panose="020B0604020202020204" charset="-52"/>
                <a:ea typeface="Calibri" panose="020F0502020204030204" pitchFamily="34" charset="0"/>
                <a:cs typeface="Times New Roman" panose="02020603050405020304" pitchFamily="18" charset="0"/>
              </a:rPr>
              <a:t>(1) == 0) // Read input pin 1</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r>
              <a:rPr lang="en-US" sz="1600" dirty="0" err="1">
                <a:latin typeface="Nunito Sans" panose="020B0604020202020204" charset="-52"/>
                <a:ea typeface="Calibri" panose="020F0502020204030204" pitchFamily="34" charset="0"/>
                <a:cs typeface="Times New Roman" panose="02020603050405020304" pitchFamily="18" charset="0"/>
              </a:rPr>
              <a:t>Red_V_set_pin</a:t>
            </a:r>
            <a:r>
              <a:rPr lang="en-US" sz="1600" dirty="0">
                <a:latin typeface="Nunito Sans" panose="020B0604020202020204" charset="-52"/>
                <a:ea typeface="Calibri" panose="020F0502020204030204" pitchFamily="34" charset="0"/>
                <a:cs typeface="Times New Roman" panose="02020603050405020304" pitchFamily="18" charset="0"/>
              </a:rPr>
              <a:t>(5);            // Turn LED ON</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  return 0; // Unreachable code</a:t>
            </a:r>
            <a:br>
              <a:rPr lang="en-US" sz="1600" dirty="0">
                <a:latin typeface="Nunito Sans" panose="020B0604020202020204" charset="-52"/>
                <a:ea typeface="Calibri" panose="020F0502020204030204" pitchFamily="34" charset="0"/>
                <a:cs typeface="Times New Roman" panose="02020603050405020304" pitchFamily="18" charset="0"/>
              </a:rPr>
            </a:br>
            <a:r>
              <a:rPr lang="en-US" sz="1600" dirty="0">
                <a:latin typeface="Nunito Sans" panose="020B0604020202020204" charset="-52"/>
                <a:ea typeface="Calibri" panose="020F0502020204030204" pitchFamily="34" charset="0"/>
                <a:cs typeface="Times New Roman" panose="02020603050405020304" pitchFamily="18" charset="0"/>
              </a:rPr>
              <a:t>}</a:t>
            </a:r>
            <a:endParaRPr lang="en-RU" sz="1600" dirty="0">
              <a:latin typeface="Nunito Sans" panose="020B0604020202020204" charset="-52"/>
              <a:ea typeface="Calibri" panose="020F0502020204030204" pitchFamily="34" charset="0"/>
              <a:cs typeface="Times New Roman" panose="02020603050405020304" pitchFamily="18"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278534709"/>
              </p:ext>
            </p:extLst>
          </p:nvPr>
        </p:nvGraphicFramePr>
        <p:xfrm>
          <a:off x="346939" y="953120"/>
          <a:ext cx="5741164" cy="5698161"/>
        </p:xfrm>
        <a:graphic>
          <a:graphicData uri="http://schemas.openxmlformats.org/drawingml/2006/table">
            <a:tbl>
              <a:tblPr firstRow="1" bandRow="1">
                <a:tableStyleId>{5C22544A-7EE6-4342-B048-85BDC9FD1C3A}</a:tableStyleId>
              </a:tblPr>
              <a:tblGrid>
                <a:gridCol w="5741164">
                  <a:extLst>
                    <a:ext uri="{9D8B030D-6E8A-4147-A177-3AD203B41FA5}">
                      <a16:colId xmlns:a16="http://schemas.microsoft.com/office/drawing/2014/main" val="4196276911"/>
                    </a:ext>
                  </a:extLst>
                </a:gridCol>
              </a:tblGrid>
              <a:tr h="315464">
                <a:tc>
                  <a:txBody>
                    <a:bodyPr/>
                    <a:lstStyle/>
                    <a:p>
                      <a:pPr marL="228600" marR="0" lvl="0" indent="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5362881">
                <a:tc>
                  <a:txBody>
                    <a:bodyPr/>
                    <a:lstStyle/>
                    <a:p>
                      <a:pPr indent="0">
                        <a:lnSpc>
                          <a:spcPct val="100000"/>
                        </a:lnSpc>
                        <a:spcAft>
                          <a:spcPts val="0"/>
                        </a:spcAft>
                      </a:pPr>
                      <a:r>
                        <a:rPr lang="en-US" sz="1600" b="0" dirty="0">
                          <a:effectLst/>
                          <a:latin typeface="Nunito Sans" panose="020B0604020202020204" charset="-52"/>
                          <a:ea typeface="Calibri" panose="020F0502020204030204" pitchFamily="34" charset="0"/>
                          <a:cs typeface="Times New Roman" panose="02020603050405020304" pitchFamily="18" charset="0"/>
                        </a:rPr>
                        <a:t>#include &lt;metal/</a:t>
                      </a:r>
                      <a:r>
                        <a:rPr lang="en-US" sz="1600" b="0" dirty="0" err="1">
                          <a:effectLst/>
                          <a:latin typeface="Nunito Sans" panose="020B0604020202020204" charset="-52"/>
                          <a:ea typeface="Calibri" panose="020F0502020204030204" pitchFamily="34" charset="0"/>
                          <a:cs typeface="Times New Roman" panose="02020603050405020304" pitchFamily="18" charset="0"/>
                        </a:rPr>
                        <a:t>gpio.h</a:t>
                      </a:r>
                      <a:r>
                        <a:rPr lang="en-US" sz="1600" b="0" dirty="0">
                          <a:effectLst/>
                          <a:latin typeface="Nunito Sans" panose="020B0604020202020204" charset="-52"/>
                          <a:ea typeface="Calibri" panose="020F0502020204030204" pitchFamily="34" charset="0"/>
                          <a:cs typeface="Times New Roman" panose="02020603050405020304" pitchFamily="18" charset="0"/>
                        </a:rPr>
                        <a:t>&gt; //include GPIO library, https://sifive.github.io/freedom-metal-docs/apiref/gpio.html</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#include &lt;</a:t>
                      </a:r>
                      <a:r>
                        <a:rPr lang="en-US" sz="1600" b="0" dirty="0" err="1">
                          <a:effectLst/>
                          <a:latin typeface="Nunito Sans" panose="020B0604020202020204" charset="-52"/>
                          <a:ea typeface="Calibri" panose="020F0502020204030204" pitchFamily="34" charset="0"/>
                          <a:cs typeface="Times New Roman" panose="02020603050405020304" pitchFamily="18" charset="0"/>
                        </a:rPr>
                        <a:t>stdint.h</a:t>
                      </a:r>
                      <a:r>
                        <a:rPr lang="en-US" sz="1600" b="0" dirty="0">
                          <a:effectLst/>
                          <a:latin typeface="Nunito Sans" panose="020B0604020202020204" charset="-52"/>
                          <a:ea typeface="Calibri" panose="020F0502020204030204" pitchFamily="34" charset="0"/>
                          <a:cs typeface="Times New Roman" panose="02020603050405020304" pitchFamily="18" charset="0"/>
                        </a:rPr>
                        <a:t>&gt;</a:t>
                      </a:r>
                      <a:endParaRPr lang="en-RU" sz="1600" b="0" dirty="0">
                        <a:effectLst/>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b="0" dirty="0">
                          <a:effectLst/>
                          <a:latin typeface="Nunito Sans" panose="020B0604020202020204" charset="-52"/>
                          <a:ea typeface="Calibri" panose="020F0502020204030204" pitchFamily="34" charset="0"/>
                          <a:cs typeface="Times New Roman" panose="02020603050405020304" pitchFamily="18" charset="0"/>
                        </a:rPr>
                        <a:t>#define  </a:t>
                      </a:r>
                      <a:r>
                        <a:rPr lang="en-US" sz="1600" b="0" dirty="0" err="1">
                          <a:effectLst/>
                          <a:latin typeface="Nunito Sans" panose="020B0604020202020204" charset="-52"/>
                          <a:ea typeface="Calibri" panose="020F0502020204030204" pitchFamily="34" charset="0"/>
                          <a:cs typeface="Times New Roman" panose="02020603050405020304" pitchFamily="18" charset="0"/>
                        </a:rPr>
                        <a:t>Red_V_enable_output</a:t>
                      </a:r>
                      <a:r>
                        <a:rPr lang="en-US" sz="1600" b="0" dirty="0">
                          <a:effectLst/>
                          <a:latin typeface="Nunito Sans" panose="020B0604020202020204" charset="-52"/>
                          <a:ea typeface="Calibri" panose="020F0502020204030204" pitchFamily="34" charset="0"/>
                          <a:cs typeface="Times New Roman" panose="02020603050405020304" pitchFamily="18" charset="0"/>
                        </a:rPr>
                        <a:t>(x) *((uint32_t *) 0x10012008) |= (1&lt;&lt;(x))</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#define  </a:t>
                      </a:r>
                      <a:r>
                        <a:rPr lang="en-US" sz="1600" b="0" dirty="0" err="1">
                          <a:effectLst/>
                          <a:latin typeface="Nunito Sans" panose="020B0604020202020204" charset="-52"/>
                          <a:ea typeface="Calibri" panose="020F0502020204030204" pitchFamily="34" charset="0"/>
                          <a:cs typeface="Times New Roman" panose="02020603050405020304" pitchFamily="18" charset="0"/>
                        </a:rPr>
                        <a:t>Red_V_set_pin</a:t>
                      </a:r>
                      <a:r>
                        <a:rPr lang="en-US" sz="1600" b="0" dirty="0">
                          <a:effectLst/>
                          <a:latin typeface="Nunito Sans" panose="020B0604020202020204" charset="-52"/>
                          <a:ea typeface="Calibri" panose="020F0502020204030204" pitchFamily="34" charset="0"/>
                          <a:cs typeface="Times New Roman" panose="02020603050405020304" pitchFamily="18" charset="0"/>
                        </a:rPr>
                        <a:t>(x)       *((uint32_t *) 0x1001200C) |= (1&lt;&lt;(x))</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#define  </a:t>
                      </a:r>
                      <a:r>
                        <a:rPr lang="en-US" sz="1600" b="0" dirty="0" err="1">
                          <a:effectLst/>
                          <a:latin typeface="Nunito Sans" panose="020B0604020202020204" charset="-52"/>
                          <a:ea typeface="Calibri" panose="020F0502020204030204" pitchFamily="34" charset="0"/>
                          <a:cs typeface="Times New Roman" panose="02020603050405020304" pitchFamily="18" charset="0"/>
                        </a:rPr>
                        <a:t>Red_V_clear_pin</a:t>
                      </a:r>
                      <a:r>
                        <a:rPr lang="en-US" sz="1600" b="0" dirty="0">
                          <a:effectLst/>
                          <a:latin typeface="Nunito Sans" panose="020B0604020202020204" charset="-52"/>
                          <a:ea typeface="Calibri" panose="020F0502020204030204" pitchFamily="34" charset="0"/>
                          <a:cs typeface="Times New Roman" panose="02020603050405020304" pitchFamily="18" charset="0"/>
                        </a:rPr>
                        <a:t>(x)     *((uint32_t *) 0x1001200C) &amp;= ~(1&lt;&lt;(x))</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#define  </a:t>
                      </a:r>
                      <a:r>
                        <a:rPr lang="en-US" sz="1600" b="0" dirty="0" err="1">
                          <a:effectLst/>
                          <a:latin typeface="Nunito Sans" panose="020B0604020202020204" charset="-52"/>
                          <a:ea typeface="Calibri" panose="020F0502020204030204" pitchFamily="34" charset="0"/>
                          <a:cs typeface="Times New Roman" panose="02020603050405020304" pitchFamily="18" charset="0"/>
                        </a:rPr>
                        <a:t>Red_V_read_pin</a:t>
                      </a:r>
                      <a:r>
                        <a:rPr lang="en-US" sz="1600" b="0" dirty="0">
                          <a:effectLst/>
                          <a:latin typeface="Nunito Sans" panose="020B0604020202020204" charset="-52"/>
                          <a:ea typeface="Calibri" panose="020F0502020204030204" pitchFamily="34" charset="0"/>
                          <a:cs typeface="Times New Roman" panose="02020603050405020304" pitchFamily="18" charset="0"/>
                        </a:rPr>
                        <a:t>(x)      (*((uint32_t *) 0x10012000) &amp; (1&lt;&lt;(x)))</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#define  </a:t>
                      </a:r>
                      <a:r>
                        <a:rPr lang="en-US" sz="1600" b="0" dirty="0" err="1">
                          <a:effectLst/>
                          <a:latin typeface="Nunito Sans" panose="020B0604020202020204" charset="-52"/>
                          <a:ea typeface="Calibri" panose="020F0502020204030204" pitchFamily="34" charset="0"/>
                          <a:cs typeface="Times New Roman" panose="02020603050405020304" pitchFamily="18" charset="0"/>
                        </a:rPr>
                        <a:t>Red_V_enable_pullup</a:t>
                      </a:r>
                      <a:r>
                        <a:rPr lang="en-US" sz="1600" b="0" dirty="0">
                          <a:effectLst/>
                          <a:latin typeface="Nunito Sans" panose="020B0604020202020204" charset="-52"/>
                          <a:ea typeface="Calibri" panose="020F0502020204030204" pitchFamily="34" charset="0"/>
                          <a:cs typeface="Times New Roman" panose="02020603050405020304" pitchFamily="18" charset="0"/>
                        </a:rPr>
                        <a:t>(x) *((uint32_t *) 0x10012010) |= (1&lt;&lt;(x))</a:t>
                      </a:r>
                      <a:endParaRPr lang="en-RU" sz="1600" b="0" dirty="0">
                        <a:effectLst/>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b="0" dirty="0">
                          <a:effectLst/>
                          <a:latin typeface="Nunito Sans" panose="020B0604020202020204" charset="-52"/>
                          <a:ea typeface="Calibri" panose="020F0502020204030204" pitchFamily="34" charset="0"/>
                          <a:cs typeface="Times New Roman" panose="02020603050405020304" pitchFamily="18" charset="0"/>
                        </a:rPr>
                        <a:t>int main (void) {</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  struct </a:t>
                      </a:r>
                      <a:r>
                        <a:rPr lang="en-US" sz="1600" b="0" dirty="0" err="1">
                          <a:effectLst/>
                          <a:latin typeface="Nunito Sans" panose="020B0604020202020204" charset="-52"/>
                          <a:ea typeface="Calibri" panose="020F0502020204030204" pitchFamily="34" charset="0"/>
                          <a:cs typeface="Times New Roman" panose="02020603050405020304" pitchFamily="18" charset="0"/>
                        </a:rPr>
                        <a:t>metal_gpio</a:t>
                      </a:r>
                      <a:r>
                        <a:rPr lang="en-US" sz="1600" b="0" dirty="0">
                          <a:effectLst/>
                          <a:latin typeface="Nunito Sans" panose="020B0604020202020204" charset="-52"/>
                          <a:ea typeface="Calibri" panose="020F0502020204030204" pitchFamily="34" charset="0"/>
                          <a:cs typeface="Times New Roman" panose="02020603050405020304" pitchFamily="18" charset="0"/>
                        </a:rPr>
                        <a:t> *gpio_0; //Make instance of GPIO</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  gpio_0 = </a:t>
                      </a:r>
                      <a:r>
                        <a:rPr lang="en-US" sz="1600" b="0" dirty="0" err="1">
                          <a:effectLst/>
                          <a:latin typeface="Nunito Sans" panose="020B0604020202020204" charset="-52"/>
                          <a:ea typeface="Calibri" panose="020F0502020204030204" pitchFamily="34" charset="0"/>
                          <a:cs typeface="Times New Roman" panose="02020603050405020304" pitchFamily="18" charset="0"/>
                        </a:rPr>
                        <a:t>metal_gpio_get_device</a:t>
                      </a:r>
                      <a:r>
                        <a:rPr lang="en-US" sz="1600" b="0" dirty="0">
                          <a:effectLst/>
                          <a:latin typeface="Nunito Sans" panose="020B0604020202020204" charset="-52"/>
                          <a:ea typeface="Calibri" panose="020F0502020204030204" pitchFamily="34" charset="0"/>
                          <a:cs typeface="Times New Roman" panose="02020603050405020304" pitchFamily="18" charset="0"/>
                        </a:rPr>
                        <a:t>(0);</a:t>
                      </a:r>
                      <a:endParaRPr lang="en-RU" sz="1600" b="0" dirty="0">
                        <a:effectLst/>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b="0" dirty="0">
                          <a:effectLst/>
                          <a:latin typeface="Nunito Sans" panose="020B0604020202020204" charset="-52"/>
                          <a:ea typeface="Calibri" panose="020F0502020204030204" pitchFamily="34" charset="0"/>
                          <a:cs typeface="Times New Roman" panose="02020603050405020304" pitchFamily="18" charset="0"/>
                        </a:rPr>
                        <a:t>  // Pins are set when initialized so we must disable it when we use it as an input/output</a:t>
                      </a:r>
                      <a:br>
                        <a:rPr lang="en-US" sz="1600" b="0" dirty="0">
                          <a:effectLst/>
                          <a:latin typeface="Nunito Sans" panose="020B0604020202020204" charset="-52"/>
                          <a:ea typeface="Calibri" panose="020F0502020204030204" pitchFamily="34" charset="0"/>
                          <a:cs typeface="Times New Roman" panose="02020603050405020304" pitchFamily="18" charset="0"/>
                        </a:rPr>
                      </a:br>
                      <a:r>
                        <a:rPr lang="en-US" sz="1600" b="0" dirty="0">
                          <a:effectLst/>
                          <a:latin typeface="Nunito Sans" panose="020B0604020202020204" charset="-52"/>
                          <a:ea typeface="Calibri" panose="020F0502020204030204" pitchFamily="34" charset="0"/>
                          <a:cs typeface="Times New Roman" panose="02020603050405020304" pitchFamily="18" charset="0"/>
                        </a:rPr>
                        <a:t>  </a:t>
                      </a:r>
                      <a:r>
                        <a:rPr lang="en-US" sz="1600" b="0" dirty="0" err="1">
                          <a:effectLst/>
                          <a:latin typeface="Nunito Sans" panose="020B0604020202020204" charset="-52"/>
                          <a:ea typeface="Calibri" panose="020F0502020204030204" pitchFamily="34" charset="0"/>
                          <a:cs typeface="Times New Roman" panose="02020603050405020304" pitchFamily="18" charset="0"/>
                        </a:rPr>
                        <a:t>metal_gpio_disable_input</a:t>
                      </a:r>
                      <a:r>
                        <a:rPr lang="en-US" sz="1600" b="0" dirty="0">
                          <a:effectLst/>
                          <a:latin typeface="Nunito Sans" panose="020B0604020202020204" charset="-52"/>
                          <a:ea typeface="Calibri" panose="020F0502020204030204" pitchFamily="34" charset="0"/>
                          <a:cs typeface="Times New Roman" panose="02020603050405020304" pitchFamily="18" charset="0"/>
                        </a:rPr>
                        <a:t>(gpio_0, 5);</a:t>
                      </a:r>
                      <a:endParaRPr lang="en-RU" sz="1600" b="0" dirty="0">
                        <a:effectLst/>
                        <a:latin typeface="Nunito Sans" panose="020B0604020202020204" charset="-52"/>
                        <a:ea typeface="Calibri" panose="020F0502020204030204" pitchFamily="34" charset="0"/>
                        <a:cs typeface="Times New Roman" panose="02020603050405020304" pitchFamily="18" charset="0"/>
                      </a:endParaRPr>
                    </a:p>
                    <a:p>
                      <a:pPr indent="0">
                        <a:lnSpc>
                          <a:spcPct val="100000"/>
                        </a:lnSpc>
                        <a:spcAft>
                          <a:spcPts val="0"/>
                        </a:spcAft>
                      </a:pPr>
                      <a:r>
                        <a:rPr lang="en-US" sz="1600" b="0" dirty="0">
                          <a:effectLst/>
                          <a:latin typeface="Nunito Sans" panose="020B0604020202020204" charset="-52"/>
                          <a:ea typeface="Calibri" panose="020F0502020204030204" pitchFamily="34" charset="0"/>
                          <a:cs typeface="Times New Roman" panose="02020603050405020304" pitchFamily="18" charset="0"/>
                        </a:rPr>
                        <a:t>  // Set as </a:t>
                      </a:r>
                      <a:r>
                        <a:rPr lang="en-US" sz="1600" b="0" dirty="0" err="1">
                          <a:effectLst/>
                          <a:latin typeface="Nunito Sans" panose="020B0604020202020204" charset="-52"/>
                          <a:ea typeface="Calibri" panose="020F0502020204030204" pitchFamily="34" charset="0"/>
                          <a:cs typeface="Times New Roman" panose="02020603050405020304" pitchFamily="18" charset="0"/>
                        </a:rPr>
                        <a:t>gpio</a:t>
                      </a:r>
                      <a:r>
                        <a:rPr lang="en-US" sz="1600" b="0" dirty="0">
                          <a:effectLst/>
                          <a:latin typeface="Nunito Sans" panose="020B0604020202020204" charset="-52"/>
                          <a:ea typeface="Calibri" panose="020F0502020204030204" pitchFamily="34" charset="0"/>
                          <a:cs typeface="Times New Roman" panose="02020603050405020304" pitchFamily="18" charset="0"/>
                        </a:rPr>
                        <a:t> as output</a:t>
                      </a:r>
                      <a:br>
                        <a:rPr lang="en-US" sz="1600" b="0">
                          <a:effectLst/>
                          <a:latin typeface="Nunito Sans" panose="020B0604020202020204" charset="-52"/>
                          <a:ea typeface="Calibri" panose="020F0502020204030204" pitchFamily="34" charset="0"/>
                          <a:cs typeface="Times New Roman" panose="02020603050405020304" pitchFamily="18" charset="0"/>
                        </a:rPr>
                      </a:br>
                      <a:endParaRPr lang="ru-RU" sz="16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Tree>
    <p:extLst>
      <p:ext uri="{BB962C8B-B14F-4D97-AF65-F5344CB8AC3E}">
        <p14:creationId xmlns:p14="http://schemas.microsoft.com/office/powerpoint/2010/main" val="3136832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26</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891170774"/>
              </p:ext>
            </p:extLst>
          </p:nvPr>
        </p:nvGraphicFramePr>
        <p:xfrm>
          <a:off x="623887" y="1590904"/>
          <a:ext cx="10734675" cy="3793236"/>
        </p:xfrm>
        <a:graphic>
          <a:graphicData uri="http://schemas.openxmlformats.org/drawingml/2006/table">
            <a:tbl>
              <a:tblPr firstRow="1" bandRow="1">
                <a:tableStyleId>{5C22544A-7EE6-4342-B048-85BDC9FD1C3A}</a:tableStyleId>
              </a:tblPr>
              <a:tblGrid>
                <a:gridCol w="10734675">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lvl="0"/>
                      <a:r>
                        <a:rPr lang="ru-RU" sz="1799" kern="1200" dirty="0">
                          <a:solidFill>
                            <a:schemeClr val="dk1"/>
                          </a:solidFill>
                          <a:effectLst/>
                          <a:latin typeface="Nunito Sans" panose="020B0604020202020204" charset="-52"/>
                          <a:ea typeface="+mn-ea"/>
                          <a:cs typeface="+mn-cs"/>
                        </a:rPr>
                        <a:t>Мы рассмотрели, как обычно работает ввод-вывод с отображением памяти в микроконтроллерах.</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Мы изучили руководство по </a:t>
                      </a:r>
                      <a:r>
                        <a:rPr lang="en-US" sz="1799" kern="1200" dirty="0">
                          <a:solidFill>
                            <a:schemeClr val="dk1"/>
                          </a:solidFill>
                          <a:effectLst/>
                          <a:latin typeface="Nunito Sans" panose="020B0604020202020204" charset="-52"/>
                          <a:ea typeface="+mn-ea"/>
                          <a:cs typeface="+mn-cs"/>
                        </a:rPr>
                        <a:t>FE</a:t>
                      </a:r>
                      <a:r>
                        <a:rPr lang="ru-RU" sz="1799" kern="1200" dirty="0">
                          <a:solidFill>
                            <a:schemeClr val="dk1"/>
                          </a:solidFill>
                          <a:effectLst/>
                          <a:latin typeface="Nunito Sans" panose="020B0604020202020204" charset="-52"/>
                          <a:ea typeface="+mn-ea"/>
                          <a:cs typeface="+mn-cs"/>
                        </a:rPr>
                        <a:t>310, чтобы узнать об аппаратном обеспечении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и регистрах конфигурации.</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Мы углубились в библиотеку </a:t>
                      </a:r>
                      <a:r>
                        <a:rPr lang="en-US" sz="1799" kern="1200" dirty="0">
                          <a:solidFill>
                            <a:schemeClr val="dk1"/>
                          </a:solidFill>
                          <a:effectLst/>
                          <a:latin typeface="Nunito Sans" panose="020B0604020202020204" charset="-52"/>
                          <a:ea typeface="+mn-ea"/>
                          <a:cs typeface="+mn-cs"/>
                        </a:rPr>
                        <a:t>Freedom Metal</a:t>
                      </a:r>
                      <a:r>
                        <a:rPr lang="ru-RU" sz="1799" kern="1200" dirty="0">
                          <a:solidFill>
                            <a:schemeClr val="dk1"/>
                          </a:solidFill>
                          <a:effectLst/>
                          <a:latin typeface="Nunito Sans" panose="020B0604020202020204" charset="-52"/>
                          <a:ea typeface="+mn-ea"/>
                          <a:cs typeface="+mn-cs"/>
                        </a:rPr>
                        <a:t>.</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Мы написали наши собственные макрофункции для функций, не реализованных в библиотеке </a:t>
                      </a:r>
                      <a:r>
                        <a:rPr lang="en-US" sz="1799" kern="1200" dirty="0">
                          <a:solidFill>
                            <a:schemeClr val="dk1"/>
                          </a:solidFill>
                          <a:effectLst/>
                          <a:latin typeface="Nunito Sans" panose="020B0604020202020204" charset="-52"/>
                          <a:ea typeface="+mn-ea"/>
                          <a:cs typeface="+mn-cs"/>
                        </a:rPr>
                        <a:t>Freedom Metal</a:t>
                      </a:r>
                      <a:r>
                        <a:rPr lang="ru-RU" sz="1799" kern="1200" dirty="0">
                          <a:solidFill>
                            <a:schemeClr val="dk1"/>
                          </a:solidFill>
                          <a:effectLst/>
                          <a:latin typeface="Nunito Sans" panose="020B0604020202020204" charset="-52"/>
                          <a:ea typeface="+mn-ea"/>
                          <a:cs typeface="+mn-cs"/>
                        </a:rPr>
                        <a:t>.</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Для этого мы извлекли некоторые адреса и смещения из руководства по микроконтроллеру </a:t>
                      </a:r>
                      <a:r>
                        <a:rPr lang="en-US" sz="1799" kern="1200" dirty="0">
                          <a:solidFill>
                            <a:schemeClr val="dk1"/>
                          </a:solidFill>
                          <a:effectLst/>
                          <a:latin typeface="Nunito Sans" panose="020B0604020202020204" charset="-52"/>
                          <a:ea typeface="+mn-ea"/>
                          <a:cs typeface="+mn-cs"/>
                        </a:rPr>
                        <a:t>FE</a:t>
                      </a:r>
                      <a:r>
                        <a:rPr lang="ru-RU" sz="1799" kern="1200" dirty="0">
                          <a:solidFill>
                            <a:schemeClr val="dk1"/>
                          </a:solidFill>
                          <a:effectLst/>
                          <a:latin typeface="Nunito Sans" panose="020B0604020202020204" charset="-52"/>
                          <a:ea typeface="+mn-ea"/>
                          <a:cs typeface="+mn-cs"/>
                        </a:rPr>
                        <a:t>310.</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Вы также узнали, как углубиться в код, используя 2 специальные функции </a:t>
                      </a:r>
                      <a:r>
                        <a:rPr lang="en-US" sz="1799" kern="1200" dirty="0">
                          <a:solidFill>
                            <a:schemeClr val="dk1"/>
                          </a:solidFill>
                          <a:effectLst/>
                          <a:latin typeface="Nunito Sans" panose="020B0604020202020204" charset="-52"/>
                          <a:ea typeface="+mn-ea"/>
                          <a:cs typeface="+mn-cs"/>
                        </a:rPr>
                        <a:t>Freedom Studio</a:t>
                      </a:r>
                      <a:r>
                        <a:rPr lang="ru-RU" sz="1799" kern="1200" dirty="0">
                          <a:solidFill>
                            <a:schemeClr val="dk1"/>
                          </a:solidFill>
                          <a:effectLst/>
                          <a:latin typeface="Nunito Sans" panose="020B0604020202020204" charset="-52"/>
                          <a:ea typeface="+mn-ea"/>
                          <a:cs typeface="+mn-cs"/>
                        </a:rPr>
                        <a:t>.</a:t>
                      </a:r>
                      <a:endParaRPr lang="en-RU" sz="1799" kern="1200" dirty="0">
                        <a:solidFill>
                          <a:schemeClr val="dk1"/>
                        </a:solidFill>
                        <a:effectLst/>
                        <a:latin typeface="Nunito Sans" panose="020B0604020202020204" charset="-52"/>
                        <a:ea typeface="+mn-ea"/>
                        <a:cs typeface="+mn-cs"/>
                      </a:endParaRPr>
                    </a:p>
                    <a:p>
                      <a:pPr lvl="0"/>
                      <a:r>
                        <a:rPr lang="ru-RU" sz="1799" kern="1200" dirty="0">
                          <a:solidFill>
                            <a:schemeClr val="dk1"/>
                          </a:solidFill>
                          <a:effectLst/>
                          <a:latin typeface="Nunito Sans" panose="020B0604020202020204" charset="-52"/>
                          <a:ea typeface="+mn-ea"/>
                          <a:cs typeface="+mn-cs"/>
                        </a:rPr>
                        <a:t>Вы узнали, как подключить оборудование к вашей плате.</a:t>
                      </a:r>
                      <a:endParaRPr lang="en-RU" sz="1799"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799"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64527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Подведение итогов</a:t>
            </a:r>
            <a:endParaRPr lang="en-US" dirty="0"/>
          </a:p>
        </p:txBody>
      </p:sp>
      <p:sp>
        <p:nvSpPr>
          <p:cNvPr id="6" name="TextBox 5">
            <a:extLst>
              <a:ext uri="{FF2B5EF4-FFF2-40B4-BE49-F238E27FC236}">
                <a16:creationId xmlns:a16="http://schemas.microsoft.com/office/drawing/2014/main" id="{ACF948D9-C2F6-9927-DE70-1D44469637E9}"/>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Документация</a:t>
            </a:r>
            <a:endParaRPr lang="en-US" sz="1200" b="1" dirty="0">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6844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7"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Tree>
    <p:extLst>
      <p:ext uri="{BB962C8B-B14F-4D97-AF65-F5344CB8AC3E}">
        <p14:creationId xmlns:p14="http://schemas.microsoft.com/office/powerpoint/2010/main" val="33686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Описание</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90679189"/>
              </p:ext>
            </p:extLst>
          </p:nvPr>
        </p:nvGraphicFramePr>
        <p:xfrm>
          <a:off x="623888" y="1590904"/>
          <a:ext cx="5472112" cy="5500949"/>
        </p:xfrm>
        <a:graphic>
          <a:graphicData uri="http://schemas.openxmlformats.org/drawingml/2006/table">
            <a:tbl>
              <a:tblPr firstRow="1" bandRow="1">
                <a:tableStyleId>{5C22544A-7EE6-4342-B048-85BDC9FD1C3A}</a:tableStyleId>
              </a:tblPr>
              <a:tblGrid>
                <a:gridCol w="54721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anose="020B0604020202020204" charset="-52"/>
                          <a:ea typeface="Verdana" panose="020B0604030504040204" pitchFamily="34" charset="0"/>
                          <a:cs typeface="+mn-cs"/>
                        </a:rPr>
                        <a:t>Состав</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Ввод/вывод общего назначения, или сокращенно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 это обобщающий термин, используемый для обозначения контактов цифрового ввода/вывода в микроконтроллерах, которые доступны программисту.</a:t>
                      </a:r>
                      <a:endParaRPr lang="en-RU" sz="1799" kern="1200" dirty="0">
                        <a:solidFill>
                          <a:schemeClr val="dk1"/>
                        </a:solidFill>
                        <a:effectLst/>
                        <a:latin typeface="Nunito Sans" panose="020B0604020202020204" charset="-52"/>
                        <a:ea typeface="+mn-ea"/>
                        <a:cs typeface="+mn-cs"/>
                      </a:endParaRPr>
                    </a:p>
                    <a:p>
                      <a:r>
                        <a:rPr lang="ru-RU" sz="1799" kern="1200" dirty="0">
                          <a:solidFill>
                            <a:schemeClr val="dk1"/>
                          </a:solidFill>
                          <a:effectLst/>
                          <a:latin typeface="Nunito Sans" panose="020B0604020202020204" charset="-52"/>
                          <a:ea typeface="+mn-ea"/>
                          <a:cs typeface="+mn-cs"/>
                        </a:rPr>
                        <a:t>Как следует из названия,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включает в себя входные и выходные контакты, но, что более важно, он также включает двунаправленные контакты. На самом деле, большинство выводов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являются двунаправленными, всего с несколькими выводами только для ввода или только для вывода (и для этих случаев есть веская причина).</a:t>
                      </a:r>
                      <a:endParaRPr lang="en-RU" sz="1799" kern="1200" dirty="0">
                        <a:solidFill>
                          <a:schemeClr val="dk1"/>
                        </a:solidFill>
                        <a:effectLst/>
                        <a:latin typeface="Nunito Sans" panose="020B0604020202020204" charset="-52"/>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1112600"/>
                  </a:ext>
                </a:extLst>
              </a:tr>
              <a:tr h="0">
                <a:tc>
                  <a:txBody>
                    <a:bodyPr/>
                    <a:lstStyle/>
                    <a:p>
                      <a:pPr indent="450215">
                        <a:lnSpc>
                          <a:spcPct val="150000"/>
                        </a:lnSpc>
                        <a:spcAft>
                          <a:spcPts val="800"/>
                        </a:spcAft>
                      </a:pPr>
                      <a:endParaRPr lang="en-RU" sz="1200" dirty="0">
                        <a:effectLst/>
                        <a:latin typeface="Nunito Sans" panose="020B0604020202020204" charset="-52"/>
                        <a:ea typeface="Calibri" panose="020F0502020204030204" pitchFamily="34"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651731"/>
                  </a:ext>
                </a:extLst>
              </a:tr>
              <a:tr h="0">
                <a:tc>
                  <a:txBody>
                    <a:bodyPr/>
                    <a:lstStyle/>
                    <a:p>
                      <a:pPr indent="450215">
                        <a:lnSpc>
                          <a:spcPct val="150000"/>
                        </a:lnSpc>
                        <a:spcAft>
                          <a:spcPts val="800"/>
                        </a:spcAft>
                      </a:pPr>
                      <a:endParaRPr lang="en-RU" sz="1200" dirty="0">
                        <a:effectLst/>
                        <a:latin typeface="Nunito Sans" panose="020B0604020202020204" charset="-52"/>
                        <a:ea typeface="Calibri" panose="020F0502020204030204" pitchFamily="34"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6299733"/>
                  </a:ext>
                </a:extLst>
              </a:tr>
              <a:tr h="0">
                <a:tc>
                  <a:txBody>
                    <a:bodyPr/>
                    <a:lstStyle/>
                    <a:p>
                      <a:pPr indent="450215">
                        <a:lnSpc>
                          <a:spcPct val="150000"/>
                        </a:lnSpc>
                        <a:spcAft>
                          <a:spcPts val="800"/>
                        </a:spcAft>
                      </a:pPr>
                      <a:endParaRPr lang="en-RU" sz="1200" dirty="0">
                        <a:effectLst/>
                        <a:latin typeface="Nunito Sans" panose="020B0604020202020204" charset="-52"/>
                        <a:ea typeface="Calibri" panose="020F0502020204030204" pitchFamily="34"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pPr indent="450215">
                        <a:lnSpc>
                          <a:spcPct val="150000"/>
                        </a:lnSpc>
                        <a:spcAft>
                          <a:spcPts val="800"/>
                        </a:spcAft>
                      </a:pPr>
                      <a:endParaRPr lang="en-RU" sz="1200" dirty="0">
                        <a:effectLst/>
                        <a:latin typeface="Nunito Sans" panose="020B0604020202020204" charset="-52"/>
                        <a:ea typeface="Calibri" panose="020F0502020204030204" pitchFamily="34"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08555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О </a:t>
            </a:r>
            <a:r>
              <a:rPr lang="en-US" dirty="0"/>
              <a:t>GPIO</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Схема</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388946692"/>
              </p:ext>
            </p:extLst>
          </p:nvPr>
        </p:nvGraphicFramePr>
        <p:xfrm>
          <a:off x="623888" y="1590904"/>
          <a:ext cx="5499076" cy="2621478"/>
        </p:xfrm>
        <a:graphic>
          <a:graphicData uri="http://schemas.openxmlformats.org/drawingml/2006/table">
            <a:tbl>
              <a:tblPr firstRow="1" bandRow="1">
                <a:tableStyleId>{5C22544A-7EE6-4342-B048-85BDC9FD1C3A}</a:tableStyleId>
              </a:tblPr>
              <a:tblGrid>
                <a:gridCol w="5499076">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anose="020B0604020202020204" charset="-52"/>
                          <a:ea typeface="Verdana" panose="020B0604030504040204" pitchFamily="34" charset="0"/>
                          <a:cs typeface="+mn-cs"/>
                        </a:rPr>
                        <a:t>Схема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Направление передачи данных</a:t>
                      </a:r>
                      <a:endParaRPr lang="en-RU" sz="1799" b="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Нагрузочные резисторы</a:t>
                      </a:r>
                      <a:endParaRPr lang="en-RU" sz="1799" b="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Выходная мощность</a:t>
                      </a:r>
                      <a:endParaRPr lang="en-RU" sz="1799" b="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Поддержка прерываний</a:t>
                      </a:r>
                      <a:endParaRPr lang="en-RU" sz="1799" b="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Аналоговый ввод-вывод</a:t>
                      </a:r>
                      <a:endParaRPr lang="en-RU" sz="1799" b="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r>
                        <a:rPr lang="ru-RU" sz="1799" b="0" kern="1200" dirty="0">
                          <a:solidFill>
                            <a:schemeClr val="dk1"/>
                          </a:solidFill>
                          <a:effectLst/>
                          <a:latin typeface="Nunito Sans" panose="020B0604020202020204" charset="-52"/>
                          <a:ea typeface="+mn-ea"/>
                          <a:cs typeface="+mn-cs"/>
                        </a:rPr>
                        <a:t>Альтернативные функции</a:t>
                      </a:r>
                      <a:endParaRPr lang="en-RU" sz="1799" b="0" kern="1200" dirty="0">
                        <a:solidFill>
                          <a:schemeClr val="dk1"/>
                        </a:solidFill>
                        <a:effectLst/>
                        <a:latin typeface="Nunito Sans" panose="020B0604020202020204" charset="-52"/>
                        <a:ea typeface="+mn-ea"/>
                        <a:cs typeface="+mn-cs"/>
                      </a:endParaRPr>
                    </a:p>
                    <a:p>
                      <a:endParaRPr lang="en-US"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72675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Ввод-вывод</a:t>
            </a:r>
            <a:endParaRPr lang="en-US" dirty="0"/>
          </a:p>
        </p:txBody>
      </p:sp>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Схема</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748039924"/>
              </p:ext>
            </p:extLst>
          </p:nvPr>
        </p:nvGraphicFramePr>
        <p:xfrm>
          <a:off x="623888" y="1590904"/>
          <a:ext cx="4862512" cy="24993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Ниже приведена упрощенная принципиальная схема </a:t>
                      </a:r>
                      <a:r>
                        <a:rPr lang="en-US" sz="1400" kern="1200" dirty="0">
                          <a:solidFill>
                            <a:schemeClr val="dk1"/>
                          </a:solidFill>
                          <a:effectLst/>
                          <a:latin typeface="Nunito Sans" panose="020B0604020202020204" charset="-52"/>
                          <a:ea typeface="+mn-ea"/>
                          <a:cs typeface="+mn-cs"/>
                        </a:rPr>
                        <a:t>GPIO</a:t>
                      </a:r>
                      <a:r>
                        <a:rPr lang="ru-RU" sz="1400" kern="1200" dirty="0">
                          <a:solidFill>
                            <a:schemeClr val="dk1"/>
                          </a:solidFill>
                          <a:effectLst/>
                          <a:latin typeface="Nunito Sans" panose="020B0604020202020204" charset="-52"/>
                          <a:ea typeface="+mn-ea"/>
                          <a:cs typeface="+mn-cs"/>
                        </a:rPr>
                        <a:t>-контроллера </a:t>
                      </a:r>
                      <a:r>
                        <a:rPr lang="en-US" sz="1400" kern="1200" dirty="0">
                          <a:solidFill>
                            <a:schemeClr val="dk1"/>
                          </a:solidFill>
                          <a:effectLst/>
                          <a:latin typeface="Nunito Sans" panose="020B0604020202020204" charset="-52"/>
                          <a:ea typeface="+mn-ea"/>
                          <a:cs typeface="+mn-cs"/>
                        </a:rPr>
                        <a:t>FE</a:t>
                      </a:r>
                      <a:r>
                        <a:rPr lang="ru-RU" sz="1400" kern="1200" dirty="0">
                          <a:solidFill>
                            <a:schemeClr val="dk1"/>
                          </a:solidFill>
                          <a:effectLst/>
                          <a:latin typeface="Nunito Sans" panose="020B0604020202020204" charset="-52"/>
                          <a:ea typeface="+mn-ea"/>
                          <a:cs typeface="+mn-cs"/>
                        </a:rPr>
                        <a:t>310. Важно знать об этой схеме, так как это поможет вам понять, почему нам нужно взаимодействовать с каждым из задействованных регистров.</a:t>
                      </a:r>
                      <a:endParaRPr lang="en-RU" sz="1400" kern="1200" dirty="0">
                        <a:solidFill>
                          <a:schemeClr val="dk1"/>
                        </a:solidFill>
                        <a:effectLst/>
                        <a:latin typeface="Nunito Sans" panose="020B0604020202020204" charset="-52"/>
                        <a:ea typeface="+mn-ea"/>
                        <a:cs typeface="+mn-cs"/>
                      </a:endParaRPr>
                    </a:p>
                    <a:p>
                      <a:r>
                        <a:rPr lang="ru-RU" sz="1400" kern="1200" dirty="0">
                          <a:solidFill>
                            <a:schemeClr val="dk1"/>
                          </a:solidFill>
                          <a:effectLst/>
                          <a:latin typeface="Nunito Sans" panose="020B0604020202020204" charset="-52"/>
                          <a:ea typeface="+mn-ea"/>
                          <a:cs typeface="+mn-cs"/>
                        </a:rPr>
                        <a:t>Для каждого вывода </a:t>
                      </a:r>
                      <a:r>
                        <a:rPr lang="en-US" sz="1400" kern="1200" dirty="0">
                          <a:solidFill>
                            <a:schemeClr val="dk1"/>
                          </a:solidFill>
                          <a:effectLst/>
                          <a:latin typeface="Nunito Sans" panose="020B0604020202020204" charset="-52"/>
                          <a:ea typeface="+mn-ea"/>
                          <a:cs typeface="+mn-cs"/>
                        </a:rPr>
                        <a:t>GPIO</a:t>
                      </a:r>
                      <a:r>
                        <a:rPr lang="ru-RU" sz="1400" kern="1200" dirty="0">
                          <a:solidFill>
                            <a:schemeClr val="dk1"/>
                          </a:solidFill>
                          <a:effectLst/>
                          <a:latin typeface="Nunito Sans" panose="020B0604020202020204" charset="-52"/>
                          <a:ea typeface="+mn-ea"/>
                          <a:cs typeface="+mn-cs"/>
                        </a:rPr>
                        <a:t> микроконтроллер </a:t>
                      </a:r>
                      <a:r>
                        <a:rPr lang="en-US" sz="1400" kern="1200" dirty="0">
                          <a:solidFill>
                            <a:schemeClr val="dk1"/>
                          </a:solidFill>
                          <a:effectLst/>
                          <a:latin typeface="Nunito Sans" panose="020B0604020202020204" charset="-52"/>
                          <a:ea typeface="+mn-ea"/>
                          <a:cs typeface="+mn-cs"/>
                        </a:rPr>
                        <a:t>FE</a:t>
                      </a:r>
                      <a:r>
                        <a:rPr lang="ru-RU" sz="1400" kern="1200" dirty="0">
                          <a:solidFill>
                            <a:schemeClr val="dk1"/>
                          </a:solidFill>
                          <a:effectLst/>
                          <a:latin typeface="Nunito Sans" panose="020B0604020202020204" charset="-52"/>
                          <a:ea typeface="+mn-ea"/>
                          <a:cs typeface="+mn-cs"/>
                        </a:rPr>
                        <a:t>310 имеет следующую схему:</a:t>
                      </a:r>
                      <a:r>
                        <a:rPr lang="en-US" sz="1400" kern="1200" dirty="0">
                          <a:solidFill>
                            <a:schemeClr val="dk1"/>
                          </a:solidFill>
                          <a:effectLst/>
                          <a:latin typeface="Nunito Sans" panose="020B0604020202020204" charset="-52"/>
                          <a:ea typeface="+mn-ea"/>
                          <a:cs typeface="+mn-cs"/>
                        </a:rPr>
                        <a:t> </a:t>
                      </a:r>
                      <a:endParaRPr lang="en-RU" sz="1400" kern="1200" dirty="0">
                        <a:solidFill>
                          <a:schemeClr val="dk1"/>
                        </a:solidFill>
                        <a:effectLst/>
                        <a:latin typeface="Nunito Sans" panose="020B0604020202020204" charset="-52"/>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75803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Принципиальная схема </a:t>
            </a:r>
            <a:r>
              <a:rPr lang="en-US" dirty="0"/>
              <a:t>FE310 GPIO </a:t>
            </a:r>
          </a:p>
        </p:txBody>
      </p:sp>
      <p:pic>
        <p:nvPicPr>
          <p:cNvPr id="5" name="Рисунок 38" descr="Schematic diagram of the GPIO circuitry">
            <a:extLst>
              <a:ext uri="{FF2B5EF4-FFF2-40B4-BE49-F238E27FC236}">
                <a16:creationId xmlns:a16="http://schemas.microsoft.com/office/drawing/2014/main" id="{3808D17C-DE14-0561-07B0-1B78CE1E5F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3652" y="2013903"/>
            <a:ext cx="4861560" cy="2473960"/>
          </a:xfrm>
          <a:prstGeom prst="rect">
            <a:avLst/>
          </a:prstGeom>
          <a:noFill/>
          <a:ln>
            <a:noFill/>
          </a:ln>
        </p:spPr>
      </p:pic>
    </p:spTree>
    <p:extLst>
      <p:ext uri="{BB962C8B-B14F-4D97-AF65-F5344CB8AC3E}">
        <p14:creationId xmlns:p14="http://schemas.microsoft.com/office/powerpoint/2010/main" val="17987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latin typeface="Nunito Sans" pitchFamily="2" charset="77"/>
                <a:ea typeface="Verdana" panose="020B0604030504040204" pitchFamily="34" charset="0"/>
                <a:cs typeface="Verdana" panose="020B0604030504040204" pitchFamily="34" charset="0"/>
              </a:rPr>
              <a:t>Регистры</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240844311"/>
              </p:ext>
            </p:extLst>
          </p:nvPr>
        </p:nvGraphicFramePr>
        <p:xfrm>
          <a:off x="623888" y="1590904"/>
          <a:ext cx="4862512" cy="4266636"/>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799" kern="1200" dirty="0">
                          <a:solidFill>
                            <a:schemeClr val="dk1"/>
                          </a:solidFill>
                          <a:effectLst/>
                          <a:latin typeface="Nunito Sans" panose="020B0604020202020204" charset="-52"/>
                          <a:ea typeface="+mn-ea"/>
                          <a:cs typeface="+mn-cs"/>
                        </a:rPr>
                        <a:t>До этого момента все регистры, которые мы видели, были однобитными, но это не очень хорошо вписывается в архитектуру шины, подобную той, которую мы используем в аппаратном и программном обеспечении микроконтроллера. Вот почему разработчики микроконтроллеров обычно группируют эти однобитовые регистры в многоразрядные регистры. Вот некоторые конструктивные решения, касающиеся организации этих битов в регистрах, отображаемых в память.</a:t>
                      </a:r>
                      <a:endParaRPr lang="en-RU" sz="1799" kern="1200" dirty="0">
                        <a:solidFill>
                          <a:schemeClr val="dk1"/>
                        </a:solidFill>
                        <a:effectLst/>
                        <a:latin typeface="Nunito Sans" panose="020B0604020202020204" charset="-52"/>
                        <a:ea typeface="+mn-ea"/>
                        <a:cs typeface="+mn-cs"/>
                      </a:endParaRPr>
                    </a:p>
                    <a:p>
                      <a:endParaRPr lang="ru-RU"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95332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Конфигурационные регистры</a:t>
            </a:r>
          </a:p>
        </p:txBody>
      </p:sp>
      <p:sp>
        <p:nvSpPr>
          <p:cNvPr id="5" name="Rectangle 2">
            <a:extLst>
              <a:ext uri="{FF2B5EF4-FFF2-40B4-BE49-F238E27FC236}">
                <a16:creationId xmlns:a16="http://schemas.microsoft.com/office/drawing/2014/main" id="{49F015E4-1F30-E244-3A8A-2AB8A7416009}"/>
              </a:ext>
            </a:extLst>
          </p:cNvPr>
          <p:cNvSpPr>
            <a:spLocks noChangeArrowheads="1"/>
          </p:cNvSpPr>
          <p:nvPr/>
        </p:nvSpPr>
        <p:spPr bwMode="auto">
          <a:xfrm>
            <a:off x="1571625" y="38108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1025" name="Рисунок 40" descr="An 8-bit data direction register for the s08 family of MCUs">
            <a:extLst>
              <a:ext uri="{FF2B5EF4-FFF2-40B4-BE49-F238E27FC236}">
                <a16:creationId xmlns:a16="http://schemas.microsoft.com/office/drawing/2014/main" id="{C6E731D0-435B-4DCF-1B37-C3A6E24B0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446296"/>
            <a:ext cx="5397500" cy="558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FAD6D57-B820-0DE2-BFB8-C532C7F23920}"/>
              </a:ext>
            </a:extLst>
          </p:cNvPr>
          <p:cNvSpPr>
            <a:spLocks noChangeArrowheads="1"/>
          </p:cNvSpPr>
          <p:nvPr/>
        </p:nvSpPr>
        <p:spPr bwMode="auto">
          <a:xfrm>
            <a:off x="6517923" y="2196178"/>
            <a:ext cx="412997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ctr"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Times New Roman" panose="02020603050405020304" pitchFamily="18" charset="0"/>
              </a:rPr>
              <a:t>8-разрядный регистр направления данных для</a:t>
            </a:r>
          </a:p>
          <a:p>
            <a:pPr marL="0" marR="0" lvl="0" indent="450850" algn="ctr" defTabSz="914400" rtl="0" eaLnBrk="0" fontAlgn="base" latinLnBrk="0" hangingPunct="0">
              <a:lnSpc>
                <a:spcPct val="100000"/>
              </a:lnSpc>
              <a:spcBef>
                <a:spcPct val="0"/>
              </a:spcBef>
              <a:spcAft>
                <a:spcPct val="0"/>
              </a:spcAft>
              <a:buClrTx/>
              <a:buSzTx/>
              <a:buFontTx/>
              <a:buNone/>
              <a:tabLst/>
            </a:pP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Times New Roman" panose="02020603050405020304" pitchFamily="18" charset="0"/>
              </a:rPr>
              <a:t> микроконтроллеров семейства </a:t>
            </a:r>
            <a:r>
              <a:rPr kumimoji="0" lang="en-US"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s</a:t>
            </a: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08</a:t>
            </a:r>
            <a:endParaRPr kumimoji="0" lang="ru-RU" altLang="en-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725EE5CD-5D6E-9F5C-F8FF-C5ECF26349C4}"/>
              </a:ext>
            </a:extLst>
          </p:cNvPr>
          <p:cNvSpPr>
            <a:spLocks noChangeArrowheads="1"/>
          </p:cNvSpPr>
          <p:nvPr/>
        </p:nvSpPr>
        <p:spPr bwMode="auto">
          <a:xfrm>
            <a:off x="5715000" y="29155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1028" name="Рисунок 39" descr="A 32-bit configuration register for the LPC1000 family of MCUs">
            <a:extLst>
              <a:ext uri="{FF2B5EF4-FFF2-40B4-BE49-F238E27FC236}">
                <a16:creationId xmlns:a16="http://schemas.microsoft.com/office/drawing/2014/main" id="{53BF9EA1-05E0-3B73-1461-9436FDA178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372723"/>
            <a:ext cx="5232400" cy="5207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16AAC06-A2DF-77E9-1F14-C175786D1AFF}"/>
              </a:ext>
            </a:extLst>
          </p:cNvPr>
          <p:cNvSpPr>
            <a:spLocks noChangeArrowheads="1"/>
          </p:cNvSpPr>
          <p:nvPr/>
        </p:nvSpPr>
        <p:spPr bwMode="auto">
          <a:xfrm>
            <a:off x="6517923" y="4062271"/>
            <a:ext cx="400135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ctr"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32-разрядный регистр конфигурации для </a:t>
            </a:r>
          </a:p>
          <a:p>
            <a:pPr marL="0" marR="0" lvl="0" indent="450850" algn="ctr" defTabSz="914400" rtl="0" eaLnBrk="0" fontAlgn="base" latinLnBrk="0" hangingPunct="0">
              <a:lnSpc>
                <a:spcPct val="100000"/>
              </a:lnSpc>
              <a:spcBef>
                <a:spcPct val="0"/>
              </a:spcBef>
              <a:spcAft>
                <a:spcPct val="0"/>
              </a:spcAft>
              <a:buClrTx/>
              <a:buSzTx/>
              <a:buFontTx/>
              <a:buNone/>
              <a:tabLst/>
            </a:pP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микроконтроллеров семейства </a:t>
            </a:r>
            <a:r>
              <a:rPr kumimoji="0" lang="en-US"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LPC</a:t>
            </a:r>
            <a:r>
              <a:rPr kumimoji="0" lang="ru-RU" altLang="en-RU" sz="1300" b="1" i="0" u="none" strike="noStrike" cap="none" normalizeH="0" baseline="0" dirty="0">
                <a:ln>
                  <a:noFill/>
                </a:ln>
                <a:solidFill>
                  <a:srgbClr val="313131"/>
                </a:solidFill>
                <a:effectLst/>
                <a:latin typeface="Arial" panose="020B0604020202020204" pitchFamily="34" charset="0"/>
                <a:ea typeface="Calibri" panose="020F0502020204030204" pitchFamily="34" charset="0"/>
                <a:cs typeface="Arial" panose="020B0604020202020204" pitchFamily="34" charset="0"/>
              </a:rPr>
              <a:t>1000</a:t>
            </a:r>
            <a:endParaRPr kumimoji="0" lang="ru-RU" altLang="en-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323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Характеристики</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026335751"/>
              </p:ext>
            </p:extLst>
          </p:nvPr>
        </p:nvGraphicFramePr>
        <p:xfrm>
          <a:off x="623888" y="1590904"/>
          <a:ext cx="4862512" cy="2895671"/>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en-US" sz="1799" kern="1200" dirty="0">
                          <a:solidFill>
                            <a:schemeClr val="dk1"/>
                          </a:solidFill>
                          <a:effectLst/>
                          <a:latin typeface="Nunito Sans" panose="020B0604020202020204" charset="-52"/>
                          <a:ea typeface="+mn-ea"/>
                          <a:cs typeface="+mn-cs"/>
                        </a:rPr>
                        <a:t>FE</a:t>
                      </a:r>
                      <a:r>
                        <a:rPr lang="ru-RU" sz="1799" kern="1200" dirty="0">
                          <a:solidFill>
                            <a:schemeClr val="dk1"/>
                          </a:solidFill>
                          <a:effectLst/>
                          <a:latin typeface="Nunito Sans" panose="020B0604020202020204" charset="-52"/>
                          <a:ea typeface="+mn-ea"/>
                          <a:cs typeface="+mn-cs"/>
                        </a:rPr>
                        <a:t>310 оснащен только одним устройством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с 19 контактами, доступными пользователю. Все регистры конфигурации упакованы в блок, который начинается с базового адреса регистра </a:t>
                      </a:r>
                      <a:r>
                        <a:rPr lang="ru-RU" sz="1799" b="1" kern="1200" dirty="0">
                          <a:solidFill>
                            <a:schemeClr val="dk1"/>
                          </a:solidFill>
                          <a:effectLst/>
                          <a:latin typeface="Nunito Sans" panose="020B0604020202020204" charset="-52"/>
                          <a:ea typeface="+mn-ea"/>
                          <a:cs typeface="+mn-cs"/>
                        </a:rPr>
                        <a:t>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10012000</a:t>
                      </a:r>
                      <a:r>
                        <a:rPr lang="ru-RU" sz="1799" kern="1200" dirty="0">
                          <a:solidFill>
                            <a:schemeClr val="dk1"/>
                          </a:solidFill>
                          <a:effectLst/>
                          <a:latin typeface="Nunito Sans" panose="020B0604020202020204" charset="-52"/>
                          <a:ea typeface="+mn-ea"/>
                          <a:cs typeface="+mn-cs"/>
                        </a:rPr>
                        <a:t>, как показано в таблице 51 руководства пользователя:</a:t>
                      </a:r>
                      <a:r>
                        <a:rPr lang="en-US" sz="1799" kern="1200" dirty="0">
                          <a:solidFill>
                            <a:schemeClr val="dk1"/>
                          </a:solidFill>
                          <a:effectLst/>
                          <a:latin typeface="Nunito Sans" panose="020B0604020202020204" charset="-52"/>
                          <a:ea typeface="+mn-ea"/>
                          <a:cs typeface="+mn-cs"/>
                        </a:rPr>
                        <a:t> </a:t>
                      </a:r>
                      <a:endParaRPr lang="en-RU" sz="1799" kern="1200" dirty="0">
                        <a:solidFill>
                          <a:schemeClr val="dk1"/>
                        </a:solidFill>
                        <a:effectLst/>
                        <a:latin typeface="Nunito Sans" panose="020B0604020202020204" charset="-52"/>
                        <a:ea typeface="+mn-ea"/>
                        <a:cs typeface="+mn-cs"/>
                      </a:endParaRPr>
                    </a:p>
                    <a:p>
                      <a:endParaRPr lang="en-US"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17563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Конфигурационные регистры </a:t>
            </a:r>
            <a:r>
              <a:rPr lang="en-US" dirty="0"/>
              <a:t>GPIO </a:t>
            </a:r>
            <a:r>
              <a:rPr lang="ru-RU" dirty="0"/>
              <a:t>в микроконтроллере </a:t>
            </a:r>
            <a:r>
              <a:rPr lang="en-US" dirty="0"/>
              <a:t>FE310</a:t>
            </a:r>
          </a:p>
        </p:txBody>
      </p:sp>
      <p:sp>
        <p:nvSpPr>
          <p:cNvPr id="5" name="Rectangle 2">
            <a:extLst>
              <a:ext uri="{FF2B5EF4-FFF2-40B4-BE49-F238E27FC236}">
                <a16:creationId xmlns:a16="http://schemas.microsoft.com/office/drawing/2014/main" id="{52073179-5A82-92F5-5EEE-1B9D1BFA5430}"/>
              </a:ext>
            </a:extLst>
          </p:cNvPr>
          <p:cNvSpPr>
            <a:spLocks noChangeArrowheads="1"/>
          </p:cNvSpPr>
          <p:nvPr/>
        </p:nvSpPr>
        <p:spPr bwMode="auto">
          <a:xfrm>
            <a:off x="6570226" y="1857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49" name="Рисунок 3" descr="A table showing the base address of the GPIO device">
            <a:extLst>
              <a:ext uri="{FF2B5EF4-FFF2-40B4-BE49-F238E27FC236}">
                <a16:creationId xmlns:a16="http://schemas.microsoft.com/office/drawing/2014/main" id="{3512194B-CE09-4C64-B442-104E13FDB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226" y="1857375"/>
            <a:ext cx="3327400" cy="520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3702E44-F04C-78FE-6082-05AF91B8875A}"/>
              </a:ext>
            </a:extLst>
          </p:cNvPr>
          <p:cNvSpPr>
            <a:spLocks noChangeArrowheads="1"/>
          </p:cNvSpPr>
          <p:nvPr/>
        </p:nvSpPr>
        <p:spPr bwMode="auto">
          <a:xfrm>
            <a:off x="6570226" y="237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ru-RU" altLang="en-RU"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Экземпляры устройств </a:t>
            </a:r>
            <a:r>
              <a:rPr kumimoji="0" lang="en-US" altLang="en-RU"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GPIO</a:t>
            </a:r>
            <a:r>
              <a:rPr kumimoji="0" lang="ru-RU" altLang="en-RU"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в микроконтроллере </a:t>
            </a:r>
            <a:r>
              <a:rPr kumimoji="0" lang="en-US" altLang="en-RU"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a:t>
            </a:r>
            <a:r>
              <a:rPr kumimoji="0" lang="ru-RU" altLang="en-RU"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310</a:t>
            </a:r>
            <a:r>
              <a:rPr kumimoji="0" lang="ru-RU" altLang="en-RU" sz="1000" b="0" i="0" u="none" strike="noStrike" cap="none" normalizeH="0" baseline="0">
                <a:ln>
                  <a:noFill/>
                </a:ln>
                <a:solidFill>
                  <a:schemeClr val="tx1"/>
                </a:solidFill>
                <a:effectLst/>
              </a:rPr>
              <a:t> </a:t>
            </a:r>
            <a:endParaRPr kumimoji="0" lang="ru-RU" altLang="en-RU"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44519AD-5172-FC33-DFBB-EDE22E69EC9A}"/>
              </a:ext>
            </a:extLst>
          </p:cNvPr>
          <p:cNvSpPr>
            <a:spLocks noChangeArrowheads="1"/>
          </p:cNvSpPr>
          <p:nvPr/>
        </p:nvSpPr>
        <p:spPr bwMode="auto">
          <a:xfrm>
            <a:off x="5969000" y="32623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2052" name="Рисунок 2" descr="A 32-bit configuration register for the FE310">
            <a:extLst>
              <a:ext uri="{FF2B5EF4-FFF2-40B4-BE49-F238E27FC236}">
                <a16:creationId xmlns:a16="http://schemas.microsoft.com/office/drawing/2014/main" id="{913AA7AD-7833-CB2A-6BAD-BECC62689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0" y="3719512"/>
            <a:ext cx="4914900" cy="546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89C1C3A-98B5-1465-B795-B3742CEE1DFC}"/>
              </a:ext>
            </a:extLst>
          </p:cNvPr>
          <p:cNvSpPr>
            <a:spLocks noChangeArrowheads="1"/>
          </p:cNvSpPr>
          <p:nvPr/>
        </p:nvSpPr>
        <p:spPr bwMode="auto">
          <a:xfrm>
            <a:off x="5969000" y="42656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ru-RU" altLang="en-RU"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Каждый бит в регистре конфигурации соответствует пину в устройстве </a:t>
            </a:r>
            <a:r>
              <a:rPr kumimoji="0" lang="en-US" altLang="en-RU"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GPIO</a:t>
            </a:r>
            <a:r>
              <a:rPr kumimoji="0" lang="en-US" altLang="en-RU" sz="1200" b="0" i="0" u="none" strike="noStrike" cap="none" normalizeH="0" baseline="0">
                <a:ln>
                  <a:noFill/>
                </a:ln>
                <a:solidFill>
                  <a:schemeClr val="tx1"/>
                </a:solidFill>
                <a:effectLst/>
                <a:latin typeface="inherit" charset="0"/>
                <a:ea typeface="Calibri" panose="020F0502020204030204" pitchFamily="34" charset="0"/>
                <a:cs typeface="Times New Roman" panose="02020603050405020304" pitchFamily="18" charset="0"/>
              </a:rPr>
              <a:t> </a:t>
            </a:r>
            <a:endParaRPr kumimoji="0" lang="en-US" altLang="en-R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983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Схема</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413440727"/>
              </p:ext>
            </p:extLst>
          </p:nvPr>
        </p:nvGraphicFramePr>
        <p:xfrm>
          <a:off x="623888" y="1590904"/>
          <a:ext cx="4862512" cy="3444057"/>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799" kern="1200" dirty="0">
                          <a:solidFill>
                            <a:schemeClr val="dk1"/>
                          </a:solidFill>
                          <a:effectLst/>
                          <a:latin typeface="Nunito Sans" panose="020B0604020202020204" charset="-52"/>
                          <a:ea typeface="+mn-ea"/>
                          <a:cs typeface="+mn-cs"/>
                        </a:rPr>
                        <a:t>Имея только одно устройство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 с именем </a:t>
                      </a:r>
                      <a:r>
                        <a:rPr lang="en-US" sz="1799" kern="1200" dirty="0">
                          <a:solidFill>
                            <a:schemeClr val="dk1"/>
                          </a:solidFill>
                          <a:effectLst/>
                          <a:latin typeface="Nunito Sans" panose="020B0604020202020204" charset="-52"/>
                          <a:ea typeface="+mn-ea"/>
                          <a:cs typeface="+mn-cs"/>
                        </a:rPr>
                        <a:t>GPIO</a:t>
                      </a:r>
                      <a:r>
                        <a:rPr lang="ru-RU" sz="1799" kern="1200" dirty="0">
                          <a:solidFill>
                            <a:schemeClr val="dk1"/>
                          </a:solidFill>
                          <a:effectLst/>
                          <a:latin typeface="Nunito Sans" panose="020B0604020202020204" charset="-52"/>
                          <a:ea typeface="+mn-ea"/>
                          <a:cs typeface="+mn-cs"/>
                        </a:rPr>
                        <a:t>0 и базовым адресом </a:t>
                      </a:r>
                      <a:r>
                        <a:rPr lang="ru-RU" sz="1799" b="1" kern="1200" dirty="0">
                          <a:solidFill>
                            <a:schemeClr val="dk1"/>
                          </a:solidFill>
                          <a:effectLst/>
                          <a:latin typeface="Nunito Sans" panose="020B0604020202020204" charset="-52"/>
                          <a:ea typeface="+mn-ea"/>
                          <a:cs typeface="+mn-cs"/>
                        </a:rPr>
                        <a:t>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10012000</a:t>
                      </a:r>
                      <a:r>
                        <a:rPr lang="ru-RU" sz="1799" kern="1200" dirty="0">
                          <a:solidFill>
                            <a:schemeClr val="dk1"/>
                          </a:solidFill>
                          <a:effectLst/>
                          <a:latin typeface="Nunito Sans" panose="020B0604020202020204" charset="-52"/>
                          <a:ea typeface="+mn-ea"/>
                          <a:cs typeface="+mn-cs"/>
                        </a:rPr>
                        <a:t>, мы можем легко вычислить адрес каждого из его регистров конфигурации, просто добавив базовый адрес к смещению регистра. Например, </a:t>
                      </a:r>
                      <a:r>
                        <a:rPr lang="en-US" sz="1799" b="1" kern="1200" dirty="0">
                          <a:solidFill>
                            <a:schemeClr val="dk1"/>
                          </a:solidFill>
                          <a:effectLst/>
                          <a:latin typeface="Nunito Sans" panose="020B0604020202020204" charset="-52"/>
                          <a:ea typeface="+mn-ea"/>
                          <a:cs typeface="+mn-cs"/>
                        </a:rPr>
                        <a:t>output</a:t>
                      </a:r>
                      <a:r>
                        <a:rPr lang="ru-RU" sz="1799" b="1" kern="1200" dirty="0">
                          <a:solidFill>
                            <a:schemeClr val="dk1"/>
                          </a:solidFill>
                          <a:effectLst/>
                          <a:latin typeface="Nunito Sans" panose="020B0604020202020204" charset="-52"/>
                          <a:ea typeface="+mn-ea"/>
                          <a:cs typeface="+mn-cs"/>
                        </a:rPr>
                        <a:t>_</a:t>
                      </a:r>
                      <a:r>
                        <a:rPr lang="en-US" sz="1799" b="1" kern="1200" dirty="0" err="1">
                          <a:solidFill>
                            <a:schemeClr val="dk1"/>
                          </a:solidFill>
                          <a:effectLst/>
                          <a:latin typeface="Nunito Sans" panose="020B0604020202020204" charset="-52"/>
                          <a:ea typeface="+mn-ea"/>
                          <a:cs typeface="+mn-cs"/>
                        </a:rPr>
                        <a:t>en</a:t>
                      </a:r>
                      <a:r>
                        <a:rPr lang="ru-RU" sz="1799" kern="1200" dirty="0">
                          <a:solidFill>
                            <a:schemeClr val="dk1"/>
                          </a:solidFill>
                          <a:effectLst/>
                          <a:latin typeface="Nunito Sans" panose="020B0604020202020204" charset="-52"/>
                          <a:ea typeface="+mn-ea"/>
                          <a:cs typeface="+mn-cs"/>
                        </a:rPr>
                        <a:t> находится по адресу </a:t>
                      </a:r>
                      <a:r>
                        <a:rPr lang="ru-RU" sz="1799" b="1" kern="1200" dirty="0">
                          <a:solidFill>
                            <a:schemeClr val="dk1"/>
                          </a:solidFill>
                          <a:effectLst/>
                          <a:latin typeface="Nunito Sans" panose="020B0604020202020204" charset="-52"/>
                          <a:ea typeface="+mn-ea"/>
                          <a:cs typeface="+mn-cs"/>
                        </a:rPr>
                        <a:t>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10012008</a:t>
                      </a:r>
                      <a:r>
                        <a:rPr lang="ru-RU" sz="1799" kern="1200" dirty="0">
                          <a:solidFill>
                            <a:schemeClr val="dk1"/>
                          </a:solidFill>
                          <a:effectLst/>
                          <a:latin typeface="Nunito Sans" panose="020B0604020202020204" charset="-52"/>
                          <a:ea typeface="+mn-ea"/>
                          <a:cs typeface="+mn-cs"/>
                        </a:rPr>
                        <a:t>, а </a:t>
                      </a:r>
                      <a:r>
                        <a:rPr lang="en-US" sz="1799" b="1" kern="1200" dirty="0" err="1">
                          <a:solidFill>
                            <a:schemeClr val="dk1"/>
                          </a:solidFill>
                          <a:effectLst/>
                          <a:latin typeface="Nunito Sans" panose="020B0604020202020204" charset="-52"/>
                          <a:ea typeface="+mn-ea"/>
                          <a:cs typeface="+mn-cs"/>
                        </a:rPr>
                        <a:t>pue</a:t>
                      </a:r>
                      <a:r>
                        <a:rPr lang="en-US" sz="1799" b="1" kern="1200" dirty="0">
                          <a:solidFill>
                            <a:schemeClr val="dk1"/>
                          </a:solidFill>
                          <a:effectLst/>
                          <a:latin typeface="Nunito Sans" panose="020B0604020202020204" charset="-52"/>
                          <a:ea typeface="+mn-ea"/>
                          <a:cs typeface="+mn-cs"/>
                        </a:rPr>
                        <a:t> </a:t>
                      </a:r>
                      <a:r>
                        <a:rPr lang="ru-RU" sz="1799" kern="1200" dirty="0">
                          <a:solidFill>
                            <a:schemeClr val="dk1"/>
                          </a:solidFill>
                          <a:effectLst/>
                          <a:latin typeface="Nunito Sans" panose="020B0604020202020204" charset="-52"/>
                          <a:ea typeface="+mn-ea"/>
                          <a:cs typeface="+mn-cs"/>
                        </a:rPr>
                        <a:t>- по адресу </a:t>
                      </a:r>
                      <a:r>
                        <a:rPr lang="ru-RU" sz="1799" b="1" kern="1200" dirty="0">
                          <a:solidFill>
                            <a:schemeClr val="dk1"/>
                          </a:solidFill>
                          <a:effectLst/>
                          <a:latin typeface="Nunito Sans" panose="020B0604020202020204" charset="-52"/>
                          <a:ea typeface="+mn-ea"/>
                          <a:cs typeface="+mn-cs"/>
                        </a:rPr>
                        <a:t>0</a:t>
                      </a:r>
                      <a:r>
                        <a:rPr lang="en-US" sz="1799" b="1" kern="1200" dirty="0">
                          <a:solidFill>
                            <a:schemeClr val="dk1"/>
                          </a:solidFill>
                          <a:effectLst/>
                          <a:latin typeface="Nunito Sans" panose="020B0604020202020204" charset="-52"/>
                          <a:ea typeface="+mn-ea"/>
                          <a:cs typeface="+mn-cs"/>
                        </a:rPr>
                        <a:t>x</a:t>
                      </a:r>
                      <a:r>
                        <a:rPr lang="ru-RU" sz="1799" b="1" kern="1200" dirty="0">
                          <a:solidFill>
                            <a:schemeClr val="dk1"/>
                          </a:solidFill>
                          <a:effectLst/>
                          <a:latin typeface="Nunito Sans" panose="020B0604020202020204" charset="-52"/>
                          <a:ea typeface="+mn-ea"/>
                          <a:cs typeface="+mn-cs"/>
                        </a:rPr>
                        <a:t>10012010.</a:t>
                      </a:r>
                      <a:endParaRPr lang="en-RU" sz="1799" kern="1200" dirty="0">
                        <a:solidFill>
                          <a:schemeClr val="dk1"/>
                        </a:solidFill>
                        <a:effectLst/>
                        <a:latin typeface="Nunito Sans" panose="020B0604020202020204" charset="-52"/>
                        <a:ea typeface="+mn-ea"/>
                        <a:cs typeface="+mn-cs"/>
                      </a:endParaRPr>
                    </a:p>
                    <a:p>
                      <a:pPr marL="0" marR="0" indent="0" algn="l" defTabSz="914309" rtl="0" eaLnBrk="1" fontAlgn="auto" latinLnBrk="0" hangingPunct="1">
                        <a:lnSpc>
                          <a:spcPct val="100000"/>
                        </a:lnSpc>
                        <a:spcBef>
                          <a:spcPts val="0"/>
                        </a:spcBef>
                        <a:spcAft>
                          <a:spcPts val="0"/>
                        </a:spcAft>
                        <a:buClrTx/>
                        <a:buSzTx/>
                        <a:buFontTx/>
                        <a:buNone/>
                        <a:tabLst/>
                        <a:defRPr/>
                      </a:pPr>
                      <a:endParaRPr lang="en-US" sz="12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9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002238"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b="1" dirty="0">
                <a:effectLst/>
                <a:latin typeface="Nunito Sans" panose="020B0604020202020204" charset="-52"/>
                <a:ea typeface="Calibri" panose="020F0502020204030204" pitchFamily="34" charset="0"/>
              </a:rPr>
              <a:t>Смещения и описания регистров конфигурации </a:t>
            </a:r>
            <a:r>
              <a:rPr lang="en-US" b="1" dirty="0">
                <a:effectLst/>
                <a:latin typeface="Nunito Sans" panose="020B0604020202020204" charset="-52"/>
                <a:ea typeface="Calibri" panose="020F0502020204030204" pitchFamily="34" charset="0"/>
              </a:rPr>
              <a:t>GPIO</a:t>
            </a:r>
            <a:r>
              <a:rPr lang="en-RU" dirty="0">
                <a:effectLst/>
                <a:latin typeface="Nunito Sans" panose="020B0604020202020204" charset="-52"/>
              </a:rPr>
              <a:t> </a:t>
            </a:r>
            <a:endParaRPr kumimoji="0" lang="ru-RU" b="1" u="none" strike="noStrike" kern="1200" cap="none" spc="0" normalizeH="0" baseline="0" noProof="0" dirty="0">
              <a:ln>
                <a:noFill/>
              </a:ln>
              <a:solidFill>
                <a:srgbClr val="283272"/>
              </a:solidFill>
              <a:effectLst/>
              <a:uLnTx/>
              <a:uFillTx/>
              <a:latin typeface="Nunito Sans" panose="020B0604020202020204" charset="-52"/>
            </a:endParaRPr>
          </a:p>
        </p:txBody>
      </p:sp>
      <p:sp>
        <p:nvSpPr>
          <p:cNvPr id="6" name="Rectangle 2">
            <a:extLst>
              <a:ext uri="{FF2B5EF4-FFF2-40B4-BE49-F238E27FC236}">
                <a16:creationId xmlns:a16="http://schemas.microsoft.com/office/drawing/2014/main" id="{48E77644-5E18-6C31-C9F7-54AEA2F29FDF}"/>
              </a:ext>
            </a:extLst>
          </p:cNvPr>
          <p:cNvSpPr>
            <a:spLocks noChangeArrowheads="1"/>
          </p:cNvSpPr>
          <p:nvPr/>
        </p:nvSpPr>
        <p:spPr bwMode="auto">
          <a:xfrm>
            <a:off x="6529388" y="15779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RU"/>
          </a:p>
        </p:txBody>
      </p:sp>
      <p:pic>
        <p:nvPicPr>
          <p:cNvPr id="3073" name="Рисунок 1" descr="A table showing the GPIO configuration register offsets, their names, and their descriptions">
            <a:extLst>
              <a:ext uri="{FF2B5EF4-FFF2-40B4-BE49-F238E27FC236}">
                <a16:creationId xmlns:a16="http://schemas.microsoft.com/office/drawing/2014/main" id="{C9F6D5C1-803D-9789-ED89-63EBD60E9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9388" y="1577954"/>
            <a:ext cx="381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186FC22B-E916-8E0B-6755-13136561875A}"/>
              </a:ext>
            </a:extLst>
          </p:cNvPr>
          <p:cNvSpPr>
            <a:spLocks noChangeArrowheads="1"/>
          </p:cNvSpPr>
          <p:nvPr/>
        </p:nvSpPr>
        <p:spPr bwMode="auto">
          <a:xfrm>
            <a:off x="6529388" y="51847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en-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ru-RU" altLang="en-RU"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Смещения и описания регистров конфигурации </a:t>
            </a:r>
            <a:r>
              <a:rPr kumimoji="0" lang="en-US" altLang="en-RU"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GPIO</a:t>
            </a:r>
            <a:r>
              <a:rPr kumimoji="0" lang="en-US" altLang="en-RU" sz="1000" b="0" i="0" u="none" strike="noStrike" cap="none" normalizeH="0" baseline="0" dirty="0">
                <a:ln>
                  <a:noFill/>
                </a:ln>
                <a:solidFill>
                  <a:schemeClr val="tx1"/>
                </a:solidFill>
                <a:effectLst/>
              </a:rPr>
              <a:t> </a:t>
            </a:r>
            <a:endParaRPr kumimoji="0" lang="en-US" altLang="en-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971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200" b="1" dirty="0">
                <a:solidFill>
                  <a:schemeClr val="tx1"/>
                </a:solidFill>
                <a:latin typeface="Nunito Sans" pitchFamily="2" charset="77"/>
                <a:ea typeface="Verdana" panose="020B0604030504040204" pitchFamily="34" charset="0"/>
                <a:cs typeface="Verdana" panose="020B0604030504040204" pitchFamily="34" charset="0"/>
              </a:rPr>
              <a:t>Комплекс </a:t>
            </a:r>
            <a:r>
              <a:rPr lang="en-US" sz="1200" b="1" dirty="0">
                <a:solidFill>
                  <a:schemeClr val="tx1"/>
                </a:solidFill>
                <a:latin typeface="Nunito Sans" pitchFamily="2" charset="77"/>
                <a:ea typeface="Verdana" panose="020B0604030504040204" pitchFamily="34" charset="0"/>
                <a:cs typeface="Verdana" panose="020B0604030504040204" pitchFamily="34" charset="0"/>
              </a:rPr>
              <a:t>GPIO</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894872335"/>
              </p:ext>
            </p:extLst>
          </p:nvPr>
        </p:nvGraphicFramePr>
        <p:xfrm>
          <a:off x="623888" y="1590904"/>
          <a:ext cx="6975792" cy="2651760"/>
        </p:xfrm>
        <a:graphic>
          <a:graphicData uri="http://schemas.openxmlformats.org/drawingml/2006/table">
            <a:tbl>
              <a:tblPr firstRow="1" bandRow="1">
                <a:tableStyleId>{5C22544A-7EE6-4342-B048-85BDC9FD1C3A}</a:tableStyleId>
              </a:tblPr>
              <a:tblGrid>
                <a:gridCol w="697579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8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800" dirty="0">
                          <a:effectLst/>
                          <a:latin typeface="Nunito Sans" panose="020B0604020202020204" charset="-52"/>
                          <a:ea typeface="Calibri" panose="020F0502020204030204" pitchFamily="34" charset="0"/>
                        </a:rPr>
                        <a:t>Один из подходов заключается в изучении библиотеки, чтобы увидеть, что делает вызов функции </a:t>
                      </a:r>
                      <a:r>
                        <a:rPr lang="en-US" sz="1800" b="1" dirty="0">
                          <a:effectLst/>
                          <a:latin typeface="Nunito Sans" panose="020B0604020202020204" charset="-52"/>
                          <a:ea typeface="Calibri" panose="020F0502020204030204" pitchFamily="34" charset="0"/>
                        </a:rPr>
                        <a:t>metal</a:t>
                      </a:r>
                      <a:r>
                        <a:rPr lang="ru-RU" sz="1800" b="1" dirty="0">
                          <a:effectLst/>
                          <a:latin typeface="Nunito Sans" panose="020B0604020202020204" charset="-52"/>
                          <a:ea typeface="Calibri" panose="020F0502020204030204" pitchFamily="34" charset="0"/>
                        </a:rPr>
                        <a:t>_</a:t>
                      </a:r>
                      <a:r>
                        <a:rPr lang="en-US" sz="1800" b="1" dirty="0" err="1">
                          <a:effectLst/>
                          <a:latin typeface="Nunito Sans" panose="020B0604020202020204" charset="-52"/>
                          <a:ea typeface="Calibri" panose="020F0502020204030204" pitchFamily="34" charset="0"/>
                        </a:rPr>
                        <a:t>gpio</a:t>
                      </a:r>
                      <a:r>
                        <a:rPr lang="ru-RU" sz="1800" b="1" dirty="0">
                          <a:effectLst/>
                          <a:latin typeface="Nunito Sans" panose="020B0604020202020204" charset="-52"/>
                          <a:ea typeface="Calibri" panose="020F0502020204030204" pitchFamily="34" charset="0"/>
                        </a:rPr>
                        <a:t>_</a:t>
                      </a:r>
                      <a:r>
                        <a:rPr lang="en-US" sz="1800" b="1" dirty="0">
                          <a:effectLst/>
                          <a:latin typeface="Nunito Sans" panose="020B0604020202020204" charset="-52"/>
                          <a:ea typeface="Calibri" panose="020F0502020204030204" pitchFamily="34" charset="0"/>
                        </a:rPr>
                        <a:t>enable</a:t>
                      </a:r>
                      <a:r>
                        <a:rPr lang="ru-RU" sz="1800" b="1" dirty="0">
                          <a:effectLst/>
                          <a:latin typeface="Nunito Sans" panose="020B0604020202020204" charset="-52"/>
                          <a:ea typeface="Calibri" panose="020F0502020204030204" pitchFamily="34" charset="0"/>
                        </a:rPr>
                        <a:t>_</a:t>
                      </a:r>
                      <a:r>
                        <a:rPr lang="en-US" sz="1800" b="1" dirty="0">
                          <a:effectLst/>
                          <a:latin typeface="Nunito Sans" panose="020B0604020202020204" charset="-52"/>
                          <a:ea typeface="Calibri" panose="020F0502020204030204" pitchFamily="34" charset="0"/>
                        </a:rPr>
                        <a:t>output</a:t>
                      </a:r>
                      <a:r>
                        <a:rPr lang="ru-RU" sz="1800" b="1" dirty="0">
                          <a:effectLst/>
                          <a:latin typeface="Nunito Sans" panose="020B0604020202020204" charset="-52"/>
                          <a:ea typeface="Calibri" panose="020F0502020204030204" pitchFamily="34" charset="0"/>
                        </a:rPr>
                        <a:t>(</a:t>
                      </a:r>
                      <a:r>
                        <a:rPr lang="en-US" sz="1800" b="1" dirty="0">
                          <a:effectLst/>
                          <a:latin typeface="Nunito Sans" panose="020B0604020202020204" charset="-52"/>
                          <a:ea typeface="Calibri" panose="020F0502020204030204" pitchFamily="34" charset="0"/>
                        </a:rPr>
                        <a:t>led</a:t>
                      </a:r>
                      <a:r>
                        <a:rPr lang="ru-RU" sz="1800" b="1" dirty="0">
                          <a:effectLst/>
                          <a:latin typeface="Nunito Sans" panose="020B0604020202020204" charset="-52"/>
                          <a:ea typeface="Calibri" panose="020F0502020204030204" pitchFamily="34" charset="0"/>
                        </a:rPr>
                        <a:t>0, 5)</a:t>
                      </a:r>
                      <a:r>
                        <a:rPr lang="en-US" sz="1800" dirty="0">
                          <a:effectLst/>
                          <a:latin typeface="Nunito Sans" panose="020B0604020202020204" charset="-52"/>
                          <a:ea typeface="Calibri" panose="020F0502020204030204" pitchFamily="34" charset="0"/>
                        </a:rPr>
                        <a:t> </a:t>
                      </a:r>
                      <a:r>
                        <a:rPr lang="ru-RU" sz="1800" dirty="0">
                          <a:effectLst/>
                          <a:latin typeface="Nunito Sans" panose="020B0604020202020204" charset="-52"/>
                          <a:ea typeface="Calibri" panose="020F0502020204030204" pitchFamily="34" charset="0"/>
                        </a:rPr>
                        <a:t>. Этот вызов функции находится в строке 58 </a:t>
                      </a:r>
                      <a:r>
                        <a:rPr lang="en-US" sz="1800" b="1" dirty="0">
                          <a:solidFill>
                            <a:srgbClr val="993300"/>
                          </a:solidFill>
                          <a:effectLst/>
                          <a:latin typeface="Nunito Sans" panose="020B0604020202020204" charset="-52"/>
                          <a:ea typeface="Calibri" panose="020F0502020204030204" pitchFamily="34" charset="0"/>
                        </a:rPr>
                        <a:t>hello</a:t>
                      </a:r>
                      <a:r>
                        <a:rPr lang="ru-RU" sz="1800" b="1" dirty="0">
                          <a:solidFill>
                            <a:srgbClr val="993300"/>
                          </a:solidFill>
                          <a:effectLst/>
                          <a:latin typeface="Nunito Sans" panose="020B0604020202020204" charset="-52"/>
                          <a:ea typeface="Calibri" panose="020F0502020204030204" pitchFamily="34" charset="0"/>
                        </a:rPr>
                        <a:t>.</a:t>
                      </a:r>
                      <a:r>
                        <a:rPr lang="en-US" sz="1800" b="1" dirty="0">
                          <a:solidFill>
                            <a:srgbClr val="993300"/>
                          </a:solidFill>
                          <a:effectLst/>
                          <a:latin typeface="Nunito Sans" panose="020B0604020202020204" charset="-52"/>
                          <a:ea typeface="Calibri" panose="020F0502020204030204" pitchFamily="34" charset="0"/>
                        </a:rPr>
                        <a:t>c</a:t>
                      </a:r>
                      <a:r>
                        <a:rPr lang="ru-RU" sz="1800" dirty="0">
                          <a:effectLst/>
                          <a:latin typeface="Nunito Sans" panose="020B0604020202020204" charset="-52"/>
                          <a:ea typeface="Calibri" panose="020F0502020204030204" pitchFamily="34" charset="0"/>
                        </a:rPr>
                        <a:t> (или рядом с ней). Перейдя к объявлению, вы найдете этот код в</a:t>
                      </a:r>
                      <a:r>
                        <a:rPr lang="en-US" sz="1800" dirty="0">
                          <a:effectLst/>
                          <a:latin typeface="Nunito Sans" panose="020B0604020202020204" charset="-52"/>
                          <a:ea typeface="Calibri" panose="020F0502020204030204" pitchFamily="34" charset="0"/>
                        </a:rPr>
                        <a:t> </a:t>
                      </a:r>
                      <a:r>
                        <a:rPr lang="ru-RU" sz="1800" b="1" dirty="0">
                          <a:solidFill>
                            <a:srgbClr val="993300"/>
                          </a:solidFill>
                          <a:effectLst/>
                          <a:latin typeface="Nunito Sans" panose="020B0604020202020204" charset="-52"/>
                          <a:ea typeface="Calibri" panose="020F0502020204030204" pitchFamily="34" charset="0"/>
                        </a:rPr>
                        <a:t>./</a:t>
                      </a:r>
                      <a:r>
                        <a:rPr lang="en-US" sz="1800" b="1" dirty="0" err="1">
                          <a:solidFill>
                            <a:srgbClr val="993300"/>
                          </a:solidFill>
                          <a:effectLst/>
                          <a:latin typeface="Nunito Sans" panose="020B0604020202020204" charset="-52"/>
                          <a:ea typeface="Calibri" panose="020F0502020204030204" pitchFamily="34" charset="0"/>
                        </a:rPr>
                        <a:t>bsp</a:t>
                      </a:r>
                      <a:r>
                        <a:rPr lang="ru-RU" sz="1800" b="1" dirty="0">
                          <a:solidFill>
                            <a:srgbClr val="993300"/>
                          </a:solidFill>
                          <a:effectLst/>
                          <a:latin typeface="Nunito Sans" panose="020B0604020202020204" charset="-52"/>
                          <a:ea typeface="Calibri" panose="020F0502020204030204" pitchFamily="34" charset="0"/>
                        </a:rPr>
                        <a:t>/</a:t>
                      </a:r>
                      <a:r>
                        <a:rPr lang="en-US" sz="1800" b="1" dirty="0">
                          <a:solidFill>
                            <a:srgbClr val="993300"/>
                          </a:solidFill>
                          <a:effectLst/>
                          <a:latin typeface="Nunito Sans" panose="020B0604020202020204" charset="-52"/>
                          <a:ea typeface="Calibri" panose="020F0502020204030204" pitchFamily="34" charset="0"/>
                        </a:rPr>
                        <a:t>install</a:t>
                      </a:r>
                      <a:r>
                        <a:rPr lang="ru-RU" sz="1800" b="1" dirty="0">
                          <a:solidFill>
                            <a:srgbClr val="993300"/>
                          </a:solidFill>
                          <a:effectLst/>
                          <a:latin typeface="Nunito Sans" panose="020B0604020202020204" charset="-52"/>
                          <a:ea typeface="Calibri" panose="020F0502020204030204" pitchFamily="34" charset="0"/>
                        </a:rPr>
                        <a:t>/</a:t>
                      </a:r>
                      <a:r>
                        <a:rPr lang="en-US" sz="1800" b="1" dirty="0">
                          <a:solidFill>
                            <a:srgbClr val="993300"/>
                          </a:solidFill>
                          <a:effectLst/>
                          <a:latin typeface="Nunito Sans" panose="020B0604020202020204" charset="-52"/>
                          <a:ea typeface="Calibri" panose="020F0502020204030204" pitchFamily="34" charset="0"/>
                        </a:rPr>
                        <a:t>include</a:t>
                      </a:r>
                      <a:r>
                        <a:rPr lang="ru-RU" sz="1800" b="1" dirty="0">
                          <a:solidFill>
                            <a:srgbClr val="993300"/>
                          </a:solidFill>
                          <a:effectLst/>
                          <a:latin typeface="Nunito Sans" panose="020B0604020202020204" charset="-52"/>
                          <a:ea typeface="Calibri" panose="020F0502020204030204" pitchFamily="34" charset="0"/>
                        </a:rPr>
                        <a:t>/</a:t>
                      </a:r>
                      <a:r>
                        <a:rPr lang="en-US" sz="1800" b="1" dirty="0">
                          <a:solidFill>
                            <a:srgbClr val="993300"/>
                          </a:solidFill>
                          <a:effectLst/>
                          <a:latin typeface="Nunito Sans" panose="020B0604020202020204" charset="-52"/>
                          <a:ea typeface="Calibri" panose="020F0502020204030204" pitchFamily="34" charset="0"/>
                        </a:rPr>
                        <a:t>metal</a:t>
                      </a:r>
                      <a:r>
                        <a:rPr lang="ru-RU" sz="1800" b="1" dirty="0">
                          <a:solidFill>
                            <a:srgbClr val="993300"/>
                          </a:solidFill>
                          <a:effectLst/>
                          <a:latin typeface="Nunito Sans" panose="020B0604020202020204" charset="-52"/>
                          <a:ea typeface="Calibri" panose="020F0502020204030204" pitchFamily="34" charset="0"/>
                        </a:rPr>
                        <a:t>/</a:t>
                      </a:r>
                      <a:r>
                        <a:rPr lang="en-US" sz="1800" b="1" dirty="0" err="1">
                          <a:solidFill>
                            <a:srgbClr val="993300"/>
                          </a:solidFill>
                          <a:effectLst/>
                          <a:latin typeface="Nunito Sans" panose="020B0604020202020204" charset="-52"/>
                          <a:ea typeface="Calibri" panose="020F0502020204030204" pitchFamily="34" charset="0"/>
                        </a:rPr>
                        <a:t>gpio</a:t>
                      </a:r>
                      <a:r>
                        <a:rPr lang="ru-RU" sz="1800" b="1" dirty="0">
                          <a:solidFill>
                            <a:srgbClr val="993300"/>
                          </a:solidFill>
                          <a:effectLst/>
                          <a:latin typeface="Nunito Sans" panose="020B0604020202020204" charset="-52"/>
                          <a:ea typeface="Calibri" panose="020F0502020204030204" pitchFamily="34" charset="0"/>
                        </a:rPr>
                        <a:t>.</a:t>
                      </a:r>
                      <a:r>
                        <a:rPr lang="en-US" sz="1800" b="1" dirty="0">
                          <a:solidFill>
                            <a:srgbClr val="993300"/>
                          </a:solidFill>
                          <a:effectLst/>
                          <a:latin typeface="Nunito Sans" panose="020B0604020202020204" charset="-52"/>
                          <a:ea typeface="Calibri" panose="020F0502020204030204" pitchFamily="34" charset="0"/>
                        </a:rPr>
                        <a:t>h</a:t>
                      </a:r>
                      <a:r>
                        <a:rPr lang="en-RU" sz="1800" dirty="0">
                          <a:effectLst/>
                          <a:latin typeface="Nunito Sans" panose="020B0604020202020204" charset="-52"/>
                        </a:rPr>
                        <a:t> </a:t>
                      </a:r>
                      <a:endParaRPr lang="en-RU" sz="1800" dirty="0">
                        <a:latin typeface="Nunito Sans" panose="020B0604020202020204" charset="-52"/>
                      </a:endParaRPr>
                    </a:p>
                    <a:p>
                      <a:endParaRPr lang="en-US" sz="1800" b="0" i="0" dirty="0">
                        <a:latin typeface="Nunito Sans" pitchFamily="2" charset="77"/>
                      </a:endParaRPr>
                    </a:p>
                    <a:p>
                      <a:endParaRPr lang="ru-RU" sz="18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43583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dirty="0"/>
              <a:t>GPIO </a:t>
            </a:r>
            <a:r>
              <a:rPr lang="ru-RU" dirty="0"/>
              <a:t>в библиотеке </a:t>
            </a:r>
            <a:r>
              <a:rPr lang="en-US" dirty="0"/>
              <a:t>Freedom Metal</a:t>
            </a:r>
          </a:p>
        </p:txBody>
      </p:sp>
      <p:pic>
        <p:nvPicPr>
          <p:cNvPr id="5" name="Рисунок 5" descr="A double negation in the OE line of an I/O block">
            <a:extLst>
              <a:ext uri="{FF2B5EF4-FFF2-40B4-BE49-F238E27FC236}">
                <a16:creationId xmlns:a16="http://schemas.microsoft.com/office/drawing/2014/main" id="{9502A35C-18C0-D435-45EE-39774D4E58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00526" y="2213373"/>
            <a:ext cx="2857500" cy="1714500"/>
          </a:xfrm>
          <a:prstGeom prst="rect">
            <a:avLst/>
          </a:prstGeom>
          <a:noFill/>
          <a:ln>
            <a:noFill/>
          </a:ln>
        </p:spPr>
      </p:pic>
      <p:sp>
        <p:nvSpPr>
          <p:cNvPr id="7" name="TextBox 6">
            <a:extLst>
              <a:ext uri="{FF2B5EF4-FFF2-40B4-BE49-F238E27FC236}">
                <a16:creationId xmlns:a16="http://schemas.microsoft.com/office/drawing/2014/main" id="{AFB92393-8B7A-E6E9-115B-D287629902EF}"/>
              </a:ext>
            </a:extLst>
          </p:cNvPr>
          <p:cNvSpPr txBox="1"/>
          <p:nvPr/>
        </p:nvSpPr>
        <p:spPr>
          <a:xfrm>
            <a:off x="5893593" y="4361249"/>
            <a:ext cx="6100762" cy="369332"/>
          </a:xfrm>
          <a:prstGeom prst="rect">
            <a:avLst/>
          </a:prstGeom>
          <a:noFill/>
        </p:spPr>
        <p:txBody>
          <a:bodyPr wrap="square">
            <a:spAutoFit/>
          </a:bodyPr>
          <a:lstStyle/>
          <a:p>
            <a:r>
              <a:rPr lang="ru-RU" sz="1800" b="1" dirty="0">
                <a:effectLst/>
                <a:latin typeface="Times New Roman" panose="02020603050405020304" pitchFamily="18" charset="0"/>
                <a:ea typeface="Calibri" panose="020F0502020204030204" pitchFamily="34" charset="0"/>
              </a:rPr>
              <a:t>Двойное отрицание в строке </a:t>
            </a:r>
            <a:r>
              <a:rPr lang="en-US" sz="1800" b="1" dirty="0">
                <a:effectLst/>
                <a:latin typeface="Times New Roman" panose="02020603050405020304" pitchFamily="18" charset="0"/>
                <a:ea typeface="Calibri" panose="020F0502020204030204" pitchFamily="34" charset="0"/>
              </a:rPr>
              <a:t>OE</a:t>
            </a:r>
            <a:r>
              <a:rPr lang="ru-RU" sz="1800" b="1" dirty="0">
                <a:effectLst/>
                <a:latin typeface="Times New Roman" panose="02020603050405020304" pitchFamily="18" charset="0"/>
                <a:ea typeface="Calibri" panose="020F0502020204030204" pitchFamily="34" charset="0"/>
              </a:rPr>
              <a:t> блока ввода-вывода</a:t>
            </a:r>
            <a:r>
              <a:rPr lang="en-RU" dirty="0">
                <a:effectLst/>
              </a:rPr>
              <a:t> </a:t>
            </a:r>
            <a:endParaRPr lang="en-RU" dirty="0"/>
          </a:p>
        </p:txBody>
      </p:sp>
    </p:spTree>
    <p:extLst>
      <p:ext uri="{BB962C8B-B14F-4D97-AF65-F5344CB8AC3E}">
        <p14:creationId xmlns:p14="http://schemas.microsoft.com/office/powerpoint/2010/main" val="4101603629"/>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9591</Words>
  <Application>Microsoft Macintosh PowerPoint</Application>
  <PresentationFormat>Широкоэкранный</PresentationFormat>
  <Paragraphs>421</Paragraphs>
  <Slides>27</Slides>
  <Notes>25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27</vt:i4>
      </vt:variant>
    </vt:vector>
  </HeadingPairs>
  <TitlesOfParts>
    <vt:vector size="39" baseType="lpstr">
      <vt:lpstr>Arial</vt:lpstr>
      <vt:lpstr>Nunito Sans Light</vt:lpstr>
      <vt:lpstr>inherit</vt:lpstr>
      <vt:lpstr>Times New Roman</vt:lpstr>
      <vt:lpstr>Calibri</vt:lpstr>
      <vt:lpstr>Futura PT Book</vt:lpstr>
      <vt:lpstr>Trebuchet MS</vt:lpstr>
      <vt:lpstr>Nunito Sans</vt:lpstr>
      <vt:lpstr>Courier New</vt:lpstr>
      <vt:lpstr>Futura PT Light</vt:lpstr>
      <vt:lpstr>Symbol</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2024-01-11T11:19:25Z</dcterms:modified>
</cp:coreProperties>
</file>